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 id="2147483696" r:id="rId4"/>
    <p:sldMasterId id="2147483708" r:id="rId5"/>
    <p:sldMasterId id="2147483720" r:id="rId6"/>
  </p:sldMasterIdLst>
  <p:notesMasterIdLst>
    <p:notesMasterId r:id="rId41"/>
  </p:notesMasterIdLst>
  <p:sldIdLst>
    <p:sldId id="290" r:id="rId7"/>
    <p:sldId id="303" r:id="rId8"/>
    <p:sldId id="310" r:id="rId9"/>
    <p:sldId id="301" r:id="rId10"/>
    <p:sldId id="302" r:id="rId11"/>
    <p:sldId id="300" r:id="rId12"/>
    <p:sldId id="288" r:id="rId13"/>
    <p:sldId id="289" r:id="rId14"/>
    <p:sldId id="276" r:id="rId15"/>
    <p:sldId id="272" r:id="rId16"/>
    <p:sldId id="259" r:id="rId17"/>
    <p:sldId id="273" r:id="rId18"/>
    <p:sldId id="274" r:id="rId19"/>
    <p:sldId id="275" r:id="rId20"/>
    <p:sldId id="306" r:id="rId21"/>
    <p:sldId id="292" r:id="rId22"/>
    <p:sldId id="293" r:id="rId23"/>
    <p:sldId id="294" r:id="rId24"/>
    <p:sldId id="304" r:id="rId25"/>
    <p:sldId id="298" r:id="rId26"/>
    <p:sldId id="309" r:id="rId27"/>
    <p:sldId id="256" r:id="rId28"/>
    <p:sldId id="264" r:id="rId29"/>
    <p:sldId id="257" r:id="rId30"/>
    <p:sldId id="265" r:id="rId31"/>
    <p:sldId id="266" r:id="rId32"/>
    <p:sldId id="267" r:id="rId33"/>
    <p:sldId id="268" r:id="rId34"/>
    <p:sldId id="308" r:id="rId35"/>
    <p:sldId id="258" r:id="rId36"/>
    <p:sldId id="260" r:id="rId37"/>
    <p:sldId id="261" r:id="rId38"/>
    <p:sldId id="262" r:id="rId39"/>
    <p:sldId id="30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ruchitrambalam Baskkaran" initials="TB" lastIdx="1" clrIdx="0">
    <p:extLst>
      <p:ext uri="{19B8F6BF-5375-455C-9EA6-DF929625EA0E}">
        <p15:presenceInfo xmlns:p15="http://schemas.microsoft.com/office/powerpoint/2012/main" userId="b2ff6685c79f4b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1712" autoAdjust="0"/>
  </p:normalViewPr>
  <p:slideViewPr>
    <p:cSldViewPr snapToGrid="0">
      <p:cViewPr varScale="1">
        <p:scale>
          <a:sx n="85" d="100"/>
          <a:sy n="85" d="100"/>
        </p:scale>
        <p:origin x="5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96A5E-CF07-44FE-BFA4-3FCB628234CA}" type="doc">
      <dgm:prSet loTypeId="urn:microsoft.com/office/officeart/2005/8/layout/radial3" loCatId="cycle" qsTypeId="urn:microsoft.com/office/officeart/2005/8/quickstyle/simple1" qsCatId="simple" csTypeId="urn:microsoft.com/office/officeart/2005/8/colors/accent0_3" csCatId="mainScheme" phldr="1"/>
      <dgm:spPr/>
      <dgm:t>
        <a:bodyPr/>
        <a:lstStyle/>
        <a:p>
          <a:endParaRPr lang="en-IN"/>
        </a:p>
      </dgm:t>
    </dgm:pt>
    <dgm:pt modelId="{F4B8671F-2465-43B7-884B-28C7A8E03F33}">
      <dgm:prSet phldrT="[Text]"/>
      <dgm:spPr>
        <a:blipFill rotWithShape="0">
          <a:blip xmlns:r="http://schemas.openxmlformats.org/officeDocument/2006/relationships" r:embed="rId1"/>
          <a:srcRect/>
          <a:stretch>
            <a:fillRect l="-3000" r="-3000"/>
          </a:stretch>
        </a:blipFill>
      </dgm:spPr>
      <dgm:t>
        <a:bodyPr/>
        <a:lstStyle/>
        <a:p>
          <a:endParaRPr lang="en-IN" dirty="0"/>
        </a:p>
      </dgm:t>
    </dgm:pt>
    <dgm:pt modelId="{B1B10D94-0502-4751-AA9E-718EA55C6985}" type="parTrans" cxnId="{CB74E31A-49CD-430A-9B77-DB2E3F304F8F}">
      <dgm:prSet/>
      <dgm:spPr/>
      <dgm:t>
        <a:bodyPr/>
        <a:lstStyle/>
        <a:p>
          <a:endParaRPr lang="en-IN"/>
        </a:p>
      </dgm:t>
    </dgm:pt>
    <dgm:pt modelId="{136951D8-D2AB-48C6-8BA4-D05E8727AECD}" type="sibTrans" cxnId="{CB74E31A-49CD-430A-9B77-DB2E3F304F8F}">
      <dgm:prSet/>
      <dgm:spPr/>
      <dgm:t>
        <a:bodyPr/>
        <a:lstStyle/>
        <a:p>
          <a:endParaRPr lang="en-IN"/>
        </a:p>
      </dgm:t>
    </dgm:pt>
    <dgm:pt modelId="{7C7136B3-97D2-41C8-959C-E7F0E9BBE2DE}">
      <dgm:prSet phldrT="[Text]" phldr="1"/>
      <dgm:spPr>
        <a:blipFill rotWithShape="0">
          <a:blip xmlns:r="http://schemas.openxmlformats.org/officeDocument/2006/relationships" r:embed="rId2"/>
          <a:srcRect/>
          <a:stretch>
            <a:fillRect/>
          </a:stretch>
        </a:blipFill>
      </dgm:spPr>
      <dgm:t>
        <a:bodyPr/>
        <a:lstStyle/>
        <a:p>
          <a:endParaRPr lang="en-IN" dirty="0"/>
        </a:p>
      </dgm:t>
    </dgm:pt>
    <dgm:pt modelId="{71DD186E-D7A2-4A1D-B32A-8EF1AFB51E11}" type="parTrans" cxnId="{B621FE52-C58B-43CA-9BD7-93B8EF033F7C}">
      <dgm:prSet/>
      <dgm:spPr/>
      <dgm:t>
        <a:bodyPr/>
        <a:lstStyle/>
        <a:p>
          <a:endParaRPr lang="en-IN"/>
        </a:p>
      </dgm:t>
    </dgm:pt>
    <dgm:pt modelId="{409A3A5D-B611-47B6-826F-1FD3F6C0AE48}" type="sibTrans" cxnId="{B621FE52-C58B-43CA-9BD7-93B8EF033F7C}">
      <dgm:prSet/>
      <dgm:spPr/>
      <dgm:t>
        <a:bodyPr/>
        <a:lstStyle/>
        <a:p>
          <a:endParaRPr lang="en-IN"/>
        </a:p>
      </dgm:t>
    </dgm:pt>
    <dgm:pt modelId="{B13F4665-9013-4747-8AB7-E2AB6EC0218F}">
      <dgm:prSet phldrT="[Text]"/>
      <dgm:spPr>
        <a:blipFill rotWithShape="0">
          <a:blip xmlns:r="http://schemas.openxmlformats.org/officeDocument/2006/relationships" r:embed="rId3"/>
          <a:srcRect/>
          <a:stretch>
            <a:fillRect l="-16000" r="-16000"/>
          </a:stretch>
        </a:blipFill>
      </dgm:spPr>
      <dgm:t>
        <a:bodyPr/>
        <a:lstStyle/>
        <a:p>
          <a:endParaRPr lang="en-IN" dirty="0"/>
        </a:p>
      </dgm:t>
    </dgm:pt>
    <dgm:pt modelId="{6EFD30FA-68B2-440D-B02E-DAD124330420}" type="parTrans" cxnId="{03282A87-3D13-4248-BF52-729E4DEE4194}">
      <dgm:prSet/>
      <dgm:spPr/>
      <dgm:t>
        <a:bodyPr/>
        <a:lstStyle/>
        <a:p>
          <a:endParaRPr lang="en-IN"/>
        </a:p>
      </dgm:t>
    </dgm:pt>
    <dgm:pt modelId="{6419862E-50A5-44ED-B707-1C98C070E144}" type="sibTrans" cxnId="{03282A87-3D13-4248-BF52-729E4DEE4194}">
      <dgm:prSet/>
      <dgm:spPr/>
      <dgm:t>
        <a:bodyPr/>
        <a:lstStyle/>
        <a:p>
          <a:endParaRPr lang="en-IN"/>
        </a:p>
      </dgm:t>
    </dgm:pt>
    <dgm:pt modelId="{B41324FF-5959-4D3B-B28D-DEF6659463B0}">
      <dgm:prSet phldrT="[Text]"/>
      <dgm:spPr>
        <a:blipFill rotWithShape="0">
          <a:blip xmlns:r="http://schemas.openxmlformats.org/officeDocument/2006/relationships" r:embed="rId4"/>
          <a:srcRect/>
          <a:stretch>
            <a:fillRect l="-2000" r="-2000"/>
          </a:stretch>
        </a:blipFill>
      </dgm:spPr>
      <dgm:t>
        <a:bodyPr/>
        <a:lstStyle/>
        <a:p>
          <a:endParaRPr lang="en-IN" dirty="0"/>
        </a:p>
      </dgm:t>
    </dgm:pt>
    <dgm:pt modelId="{1E902381-1F1B-4328-AD3D-917BE3071865}" type="parTrans" cxnId="{B41ABCA7-FFA0-47E3-AB4F-A559273F543C}">
      <dgm:prSet/>
      <dgm:spPr/>
      <dgm:t>
        <a:bodyPr/>
        <a:lstStyle/>
        <a:p>
          <a:endParaRPr lang="en-IN"/>
        </a:p>
      </dgm:t>
    </dgm:pt>
    <dgm:pt modelId="{FC466EF2-AB67-4A4A-8531-1192A7C1A4E0}" type="sibTrans" cxnId="{B41ABCA7-FFA0-47E3-AB4F-A559273F543C}">
      <dgm:prSet/>
      <dgm:spPr/>
      <dgm:t>
        <a:bodyPr/>
        <a:lstStyle/>
        <a:p>
          <a:endParaRPr lang="en-IN"/>
        </a:p>
      </dgm:t>
    </dgm:pt>
    <dgm:pt modelId="{841F57C7-AB39-4795-B4A4-DC2FC9B7BF91}">
      <dgm:prSet phldrT="[Text]" phldr="1"/>
      <dgm:spPr>
        <a:blipFill rotWithShape="0">
          <a:blip xmlns:r="http://schemas.openxmlformats.org/officeDocument/2006/relationships" r:embed="rId5"/>
          <a:srcRect/>
          <a:stretch>
            <a:fillRect l="-6000" r="-6000"/>
          </a:stretch>
        </a:blipFill>
      </dgm:spPr>
      <dgm:t>
        <a:bodyPr/>
        <a:lstStyle/>
        <a:p>
          <a:endParaRPr lang="en-IN" dirty="0"/>
        </a:p>
      </dgm:t>
    </dgm:pt>
    <dgm:pt modelId="{7B891476-B40D-4344-902D-4D3014D2C8DE}" type="sibTrans" cxnId="{558B341E-1726-4776-8844-88F35C7B914F}">
      <dgm:prSet/>
      <dgm:spPr/>
      <dgm:t>
        <a:bodyPr/>
        <a:lstStyle/>
        <a:p>
          <a:endParaRPr lang="en-IN"/>
        </a:p>
      </dgm:t>
    </dgm:pt>
    <dgm:pt modelId="{01BBE644-021F-4D3A-B459-7268BF15B3CD}" type="parTrans" cxnId="{558B341E-1726-4776-8844-88F35C7B914F}">
      <dgm:prSet/>
      <dgm:spPr/>
      <dgm:t>
        <a:bodyPr/>
        <a:lstStyle/>
        <a:p>
          <a:endParaRPr lang="en-IN"/>
        </a:p>
      </dgm:t>
    </dgm:pt>
    <dgm:pt modelId="{F7AD2181-0008-464D-A936-77B1BD63958F}">
      <dgm:prSet phldrT="[Text]" phldr="1"/>
      <dgm:spPr>
        <a:blipFill rotWithShape="0">
          <a:blip xmlns:r="http://schemas.openxmlformats.org/officeDocument/2006/relationships" r:embed="rId6"/>
          <a:srcRect/>
          <a:stretch>
            <a:fillRect l="-5000" r="-5000"/>
          </a:stretch>
        </a:blipFill>
      </dgm:spPr>
      <dgm:t>
        <a:bodyPr/>
        <a:lstStyle/>
        <a:p>
          <a:endParaRPr lang="en-IN" dirty="0"/>
        </a:p>
      </dgm:t>
    </dgm:pt>
    <dgm:pt modelId="{C61FF576-8EBC-4EE6-8ECA-D5395B11775D}" type="sibTrans" cxnId="{80A23D7A-74E3-448F-AD56-33B0C00EAF09}">
      <dgm:prSet/>
      <dgm:spPr/>
      <dgm:t>
        <a:bodyPr/>
        <a:lstStyle/>
        <a:p>
          <a:endParaRPr lang="en-IN"/>
        </a:p>
      </dgm:t>
    </dgm:pt>
    <dgm:pt modelId="{910126B7-8F8E-41B5-B09B-9A1C52C81695}" type="parTrans" cxnId="{80A23D7A-74E3-448F-AD56-33B0C00EAF09}">
      <dgm:prSet/>
      <dgm:spPr/>
      <dgm:t>
        <a:bodyPr/>
        <a:lstStyle/>
        <a:p>
          <a:endParaRPr lang="en-IN"/>
        </a:p>
      </dgm:t>
    </dgm:pt>
    <dgm:pt modelId="{D6555AD4-3152-455C-A15F-FBEFC75A3E9D}" type="pres">
      <dgm:prSet presAssocID="{D3B96A5E-CF07-44FE-BFA4-3FCB628234CA}" presName="composite" presStyleCnt="0">
        <dgm:presLayoutVars>
          <dgm:chMax val="1"/>
          <dgm:dir/>
          <dgm:resizeHandles val="exact"/>
        </dgm:presLayoutVars>
      </dgm:prSet>
      <dgm:spPr/>
    </dgm:pt>
    <dgm:pt modelId="{3D152FAA-4274-41C2-9473-54A27EC391E6}" type="pres">
      <dgm:prSet presAssocID="{D3B96A5E-CF07-44FE-BFA4-3FCB628234CA}" presName="radial" presStyleCnt="0">
        <dgm:presLayoutVars>
          <dgm:animLvl val="ctr"/>
        </dgm:presLayoutVars>
      </dgm:prSet>
      <dgm:spPr/>
    </dgm:pt>
    <dgm:pt modelId="{1233907C-FC45-4A30-8C0B-8D06A76B7862}" type="pres">
      <dgm:prSet presAssocID="{F4B8671F-2465-43B7-884B-28C7A8E03F33}" presName="centerShape" presStyleLbl="vennNode1" presStyleIdx="0" presStyleCnt="6" custScaleX="93141" custScaleY="77115" custLinFactNeighborX="33" custLinFactNeighborY="5485"/>
      <dgm:spPr/>
    </dgm:pt>
    <dgm:pt modelId="{93E6DDAB-104F-4268-94EB-75C5519B6667}" type="pres">
      <dgm:prSet presAssocID="{7C7136B3-97D2-41C8-959C-E7F0E9BBE2DE}" presName="node" presStyleLbl="vennNode1" presStyleIdx="1" presStyleCnt="6" custScaleX="120991" custScaleY="87956" custRadScaleRad="115828" custRadScaleInc="-174666">
        <dgm:presLayoutVars>
          <dgm:bulletEnabled val="1"/>
        </dgm:presLayoutVars>
      </dgm:prSet>
      <dgm:spPr/>
    </dgm:pt>
    <dgm:pt modelId="{784E6492-9AA4-4626-AF8C-6F20AAACD578}" type="pres">
      <dgm:prSet presAssocID="{B13F4665-9013-4747-8AB7-E2AB6EC0218F}" presName="node" presStyleLbl="vennNode1" presStyleIdx="2" presStyleCnt="6" custScaleX="119651" custScaleY="88763" custRadScaleRad="110589" custRadScaleInc="-203543">
        <dgm:presLayoutVars>
          <dgm:bulletEnabled val="1"/>
        </dgm:presLayoutVars>
      </dgm:prSet>
      <dgm:spPr/>
    </dgm:pt>
    <dgm:pt modelId="{075E9D2A-B75E-49F1-B233-1AB098D25C79}" type="pres">
      <dgm:prSet presAssocID="{841F57C7-AB39-4795-B4A4-DC2FC9B7BF91}" presName="node" presStyleLbl="vennNode1" presStyleIdx="3" presStyleCnt="6" custScaleX="131751" custScaleY="92233" custRadScaleRad="120689" custRadScaleInc="-35629">
        <dgm:presLayoutVars>
          <dgm:bulletEnabled val="1"/>
        </dgm:presLayoutVars>
      </dgm:prSet>
      <dgm:spPr/>
    </dgm:pt>
    <dgm:pt modelId="{D24958C3-F7A5-4B7F-81BB-F238692C6B83}" type="pres">
      <dgm:prSet presAssocID="{F7AD2181-0008-464D-A936-77B1BD63958F}" presName="node" presStyleLbl="vennNode1" presStyleIdx="4" presStyleCnt="6" custScaleX="120504" custScaleY="93029" custRadScaleRad="83641" custRadScaleInc="201232">
        <dgm:presLayoutVars>
          <dgm:bulletEnabled val="1"/>
        </dgm:presLayoutVars>
      </dgm:prSet>
      <dgm:spPr/>
    </dgm:pt>
    <dgm:pt modelId="{6A86C50A-E5FD-451D-A053-7A27CA57BE1C}" type="pres">
      <dgm:prSet presAssocID="{B41324FF-5959-4D3B-B28D-DEF6659463B0}" presName="node" presStyleLbl="vennNode1" presStyleIdx="5" presStyleCnt="6" custScaleX="130353" custScaleY="87073" custRadScaleRad="109561" custRadScaleInc="194747">
        <dgm:presLayoutVars>
          <dgm:bulletEnabled val="1"/>
        </dgm:presLayoutVars>
      </dgm:prSet>
      <dgm:spPr/>
    </dgm:pt>
  </dgm:ptLst>
  <dgm:cxnLst>
    <dgm:cxn modelId="{DA695213-8E54-4415-87CD-FD1DD997740B}" type="presOf" srcId="{D3B96A5E-CF07-44FE-BFA4-3FCB628234CA}" destId="{D6555AD4-3152-455C-A15F-FBEFC75A3E9D}" srcOrd="0" destOrd="0" presId="urn:microsoft.com/office/officeart/2005/8/layout/radial3"/>
    <dgm:cxn modelId="{CB74E31A-49CD-430A-9B77-DB2E3F304F8F}" srcId="{D3B96A5E-CF07-44FE-BFA4-3FCB628234CA}" destId="{F4B8671F-2465-43B7-884B-28C7A8E03F33}" srcOrd="0" destOrd="0" parTransId="{B1B10D94-0502-4751-AA9E-718EA55C6985}" sibTransId="{136951D8-D2AB-48C6-8BA4-D05E8727AECD}"/>
    <dgm:cxn modelId="{558B341E-1726-4776-8844-88F35C7B914F}" srcId="{F4B8671F-2465-43B7-884B-28C7A8E03F33}" destId="{841F57C7-AB39-4795-B4A4-DC2FC9B7BF91}" srcOrd="2" destOrd="0" parTransId="{01BBE644-021F-4D3A-B459-7268BF15B3CD}" sibTransId="{7B891476-B40D-4344-902D-4D3014D2C8DE}"/>
    <dgm:cxn modelId="{10EBDC21-332E-47BA-A781-79232D52A9F3}" type="presOf" srcId="{F7AD2181-0008-464D-A936-77B1BD63958F}" destId="{D24958C3-F7A5-4B7F-81BB-F238692C6B83}" srcOrd="0" destOrd="0" presId="urn:microsoft.com/office/officeart/2005/8/layout/radial3"/>
    <dgm:cxn modelId="{E75D5C44-B555-4800-80CE-0F9749E90BC6}" type="presOf" srcId="{841F57C7-AB39-4795-B4A4-DC2FC9B7BF91}" destId="{075E9D2A-B75E-49F1-B233-1AB098D25C79}" srcOrd="0" destOrd="0" presId="urn:microsoft.com/office/officeart/2005/8/layout/radial3"/>
    <dgm:cxn modelId="{C1448D65-2913-4B30-B961-469244BA758A}" type="presOf" srcId="{7C7136B3-97D2-41C8-959C-E7F0E9BBE2DE}" destId="{93E6DDAB-104F-4268-94EB-75C5519B6667}" srcOrd="0" destOrd="0" presId="urn:microsoft.com/office/officeart/2005/8/layout/radial3"/>
    <dgm:cxn modelId="{B621FE52-C58B-43CA-9BD7-93B8EF033F7C}" srcId="{F4B8671F-2465-43B7-884B-28C7A8E03F33}" destId="{7C7136B3-97D2-41C8-959C-E7F0E9BBE2DE}" srcOrd="0" destOrd="0" parTransId="{71DD186E-D7A2-4A1D-B32A-8EF1AFB51E11}" sibTransId="{409A3A5D-B611-47B6-826F-1FD3F6C0AE48}"/>
    <dgm:cxn modelId="{80A23D7A-74E3-448F-AD56-33B0C00EAF09}" srcId="{F4B8671F-2465-43B7-884B-28C7A8E03F33}" destId="{F7AD2181-0008-464D-A936-77B1BD63958F}" srcOrd="3" destOrd="0" parTransId="{910126B7-8F8E-41B5-B09B-9A1C52C81695}" sibTransId="{C61FF576-8EBC-4EE6-8ECA-D5395B11775D}"/>
    <dgm:cxn modelId="{C13DE382-3F78-40F4-A864-0FA916893EE9}" type="presOf" srcId="{B13F4665-9013-4747-8AB7-E2AB6EC0218F}" destId="{784E6492-9AA4-4626-AF8C-6F20AAACD578}" srcOrd="0" destOrd="0" presId="urn:microsoft.com/office/officeart/2005/8/layout/radial3"/>
    <dgm:cxn modelId="{03282A87-3D13-4248-BF52-729E4DEE4194}" srcId="{F4B8671F-2465-43B7-884B-28C7A8E03F33}" destId="{B13F4665-9013-4747-8AB7-E2AB6EC0218F}" srcOrd="1" destOrd="0" parTransId="{6EFD30FA-68B2-440D-B02E-DAD124330420}" sibTransId="{6419862E-50A5-44ED-B707-1C98C070E144}"/>
    <dgm:cxn modelId="{B41ABCA7-FFA0-47E3-AB4F-A559273F543C}" srcId="{F4B8671F-2465-43B7-884B-28C7A8E03F33}" destId="{B41324FF-5959-4D3B-B28D-DEF6659463B0}" srcOrd="4" destOrd="0" parTransId="{1E902381-1F1B-4328-AD3D-917BE3071865}" sibTransId="{FC466EF2-AB67-4A4A-8531-1192A7C1A4E0}"/>
    <dgm:cxn modelId="{11DB03DB-38BF-4E40-8AF5-BA1D3A069895}" type="presOf" srcId="{F4B8671F-2465-43B7-884B-28C7A8E03F33}" destId="{1233907C-FC45-4A30-8C0B-8D06A76B7862}" srcOrd="0" destOrd="0" presId="urn:microsoft.com/office/officeart/2005/8/layout/radial3"/>
    <dgm:cxn modelId="{7FE352F9-B4F4-4BD3-9453-42492B9975B9}" type="presOf" srcId="{B41324FF-5959-4D3B-B28D-DEF6659463B0}" destId="{6A86C50A-E5FD-451D-A053-7A27CA57BE1C}" srcOrd="0" destOrd="0" presId="urn:microsoft.com/office/officeart/2005/8/layout/radial3"/>
    <dgm:cxn modelId="{74E09B10-F128-477A-A570-8656D9716512}" type="presParOf" srcId="{D6555AD4-3152-455C-A15F-FBEFC75A3E9D}" destId="{3D152FAA-4274-41C2-9473-54A27EC391E6}" srcOrd="0" destOrd="0" presId="urn:microsoft.com/office/officeart/2005/8/layout/radial3"/>
    <dgm:cxn modelId="{940EAFA4-2962-4649-889A-FF39959AB537}" type="presParOf" srcId="{3D152FAA-4274-41C2-9473-54A27EC391E6}" destId="{1233907C-FC45-4A30-8C0B-8D06A76B7862}" srcOrd="0" destOrd="0" presId="urn:microsoft.com/office/officeart/2005/8/layout/radial3"/>
    <dgm:cxn modelId="{81F4810F-236B-4020-9CBD-5E9C758CF079}" type="presParOf" srcId="{3D152FAA-4274-41C2-9473-54A27EC391E6}" destId="{93E6DDAB-104F-4268-94EB-75C5519B6667}" srcOrd="1" destOrd="0" presId="urn:microsoft.com/office/officeart/2005/8/layout/radial3"/>
    <dgm:cxn modelId="{66D2B79F-B709-417D-85F1-69CC79DE1735}" type="presParOf" srcId="{3D152FAA-4274-41C2-9473-54A27EC391E6}" destId="{784E6492-9AA4-4626-AF8C-6F20AAACD578}" srcOrd="2" destOrd="0" presId="urn:microsoft.com/office/officeart/2005/8/layout/radial3"/>
    <dgm:cxn modelId="{02607E9D-197F-4F58-8EEF-8B1084E6C690}" type="presParOf" srcId="{3D152FAA-4274-41C2-9473-54A27EC391E6}" destId="{075E9D2A-B75E-49F1-B233-1AB098D25C79}" srcOrd="3" destOrd="0" presId="urn:microsoft.com/office/officeart/2005/8/layout/radial3"/>
    <dgm:cxn modelId="{F560E71C-D49B-483F-9CE0-8A01CD2DB169}" type="presParOf" srcId="{3D152FAA-4274-41C2-9473-54A27EC391E6}" destId="{D24958C3-F7A5-4B7F-81BB-F238692C6B83}" srcOrd="4" destOrd="0" presId="urn:microsoft.com/office/officeart/2005/8/layout/radial3"/>
    <dgm:cxn modelId="{F9BB2485-E1BA-410B-B53F-9DB28C15E9E1}" type="presParOf" srcId="{3D152FAA-4274-41C2-9473-54A27EC391E6}" destId="{6A86C50A-E5FD-451D-A053-7A27CA57BE1C}"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1CEE38-91F3-4CBA-824F-E8773F7AF9A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2469879E-2CA4-468E-BEF8-EA5B48A247E1}">
      <dgm:prSet phldrT="[Text]" custT="1"/>
      <dgm:spPr/>
      <dgm:t>
        <a:bodyPr/>
        <a:lstStyle/>
        <a:p>
          <a:pPr algn="ctr"/>
          <a:r>
            <a:rPr lang="en-US" sz="1700" dirty="0">
              <a:latin typeface="Arial" panose="020B0604020202020204" pitchFamily="34" charset="0"/>
              <a:cs typeface="Arial" panose="020B0604020202020204" pitchFamily="34" charset="0"/>
            </a:rPr>
            <a:t>Inventory management</a:t>
          </a:r>
          <a:endParaRPr lang="en-IN" sz="1700" dirty="0">
            <a:latin typeface="Arial" panose="020B0604020202020204" pitchFamily="34" charset="0"/>
            <a:cs typeface="Arial" panose="020B0604020202020204" pitchFamily="34" charset="0"/>
          </a:endParaRPr>
        </a:p>
      </dgm:t>
    </dgm:pt>
    <dgm:pt modelId="{C3BD0811-C574-48C5-B388-AC930458511A}" type="parTrans" cxnId="{929D54FE-EE0F-4C4D-A9A7-AD9B02E76E0F}">
      <dgm:prSet/>
      <dgm:spPr/>
      <dgm:t>
        <a:bodyPr/>
        <a:lstStyle/>
        <a:p>
          <a:pPr algn="just"/>
          <a:endParaRPr lang="en-IN" sz="2400">
            <a:latin typeface="Arial" panose="020B0604020202020204" pitchFamily="34" charset="0"/>
            <a:cs typeface="Arial" panose="020B0604020202020204" pitchFamily="34" charset="0"/>
          </a:endParaRPr>
        </a:p>
      </dgm:t>
    </dgm:pt>
    <dgm:pt modelId="{EF12F068-8697-4BEC-B5DC-73D07951DD79}" type="sibTrans" cxnId="{929D54FE-EE0F-4C4D-A9A7-AD9B02E76E0F}">
      <dgm:prSet/>
      <dgm:spPr/>
      <dgm:t>
        <a:bodyPr/>
        <a:lstStyle/>
        <a:p>
          <a:pPr algn="just"/>
          <a:endParaRPr lang="en-IN" sz="2400">
            <a:latin typeface="Arial" panose="020B0604020202020204" pitchFamily="34" charset="0"/>
            <a:cs typeface="Arial" panose="020B0604020202020204" pitchFamily="34" charset="0"/>
          </a:endParaRPr>
        </a:p>
      </dgm:t>
    </dgm:pt>
    <dgm:pt modelId="{B03DFEBC-BC62-40C6-9C75-ACFC7CA3BB51}">
      <dgm:prSet phldrT="[Text]" custT="1"/>
      <dgm:spPr/>
      <dgm:t>
        <a:bodyPr/>
        <a:lstStyle/>
        <a:p>
          <a:pPr algn="l"/>
          <a:r>
            <a:rPr lang="en-US" sz="1600" dirty="0">
              <a:latin typeface="Arial" panose="020B0604020202020204" pitchFamily="34" charset="0"/>
              <a:cs typeface="Arial" panose="020B0604020202020204" pitchFamily="34" charset="0"/>
            </a:rPr>
            <a:t>Apt design of the Distribution network </a:t>
          </a:r>
          <a:endParaRPr lang="en-IN" sz="1600" dirty="0">
            <a:latin typeface="Arial" panose="020B0604020202020204" pitchFamily="34" charset="0"/>
            <a:cs typeface="Arial" panose="020B0604020202020204" pitchFamily="34" charset="0"/>
          </a:endParaRPr>
        </a:p>
      </dgm:t>
    </dgm:pt>
    <dgm:pt modelId="{F09D275C-6723-476D-AA60-D0A31D09EBF2}" type="parTrans" cxnId="{895C903C-693D-4199-8031-D3DDCB88739D}">
      <dgm:prSet/>
      <dgm:spPr/>
      <dgm:t>
        <a:bodyPr/>
        <a:lstStyle/>
        <a:p>
          <a:pPr algn="just"/>
          <a:endParaRPr lang="en-IN" sz="2400">
            <a:latin typeface="Arial" panose="020B0604020202020204" pitchFamily="34" charset="0"/>
            <a:cs typeface="Arial" panose="020B0604020202020204" pitchFamily="34" charset="0"/>
          </a:endParaRPr>
        </a:p>
      </dgm:t>
    </dgm:pt>
    <dgm:pt modelId="{37EC89C8-E4EC-429C-B56A-1A7980556890}" type="sibTrans" cxnId="{895C903C-693D-4199-8031-D3DDCB88739D}">
      <dgm:prSet/>
      <dgm:spPr/>
      <dgm:t>
        <a:bodyPr/>
        <a:lstStyle/>
        <a:p>
          <a:pPr algn="just"/>
          <a:endParaRPr lang="en-IN" sz="2400">
            <a:latin typeface="Arial" panose="020B0604020202020204" pitchFamily="34" charset="0"/>
            <a:cs typeface="Arial" panose="020B0604020202020204" pitchFamily="34" charset="0"/>
          </a:endParaRPr>
        </a:p>
      </dgm:t>
    </dgm:pt>
    <dgm:pt modelId="{EE266C6D-72CD-4FBD-807A-B4E4A854E79C}">
      <dgm:prSet phldrT="[Text]" custT="1"/>
      <dgm:spPr/>
      <dgm:t>
        <a:bodyPr/>
        <a:lstStyle/>
        <a:p>
          <a:pPr algn="l"/>
          <a:r>
            <a:rPr lang="en-US" sz="1600" dirty="0">
              <a:latin typeface="Arial" panose="020B0604020202020204" pitchFamily="34" charset="0"/>
              <a:cs typeface="Arial" panose="020B0604020202020204" pitchFamily="34" charset="0"/>
            </a:rPr>
            <a:t>Improved forecasting and planning</a:t>
          </a:r>
          <a:endParaRPr lang="en-IN" sz="1600" dirty="0">
            <a:latin typeface="Arial" panose="020B0604020202020204" pitchFamily="34" charset="0"/>
            <a:cs typeface="Arial" panose="020B0604020202020204" pitchFamily="34" charset="0"/>
          </a:endParaRPr>
        </a:p>
      </dgm:t>
    </dgm:pt>
    <dgm:pt modelId="{68A6ED7C-6D33-4D97-BFE0-63C1C8FECE34}" type="parTrans" cxnId="{C47D7FA9-E5D0-4CCE-AE83-080CA6000BC4}">
      <dgm:prSet/>
      <dgm:spPr/>
      <dgm:t>
        <a:bodyPr/>
        <a:lstStyle/>
        <a:p>
          <a:pPr algn="just"/>
          <a:endParaRPr lang="en-IN" sz="2400">
            <a:latin typeface="Arial" panose="020B0604020202020204" pitchFamily="34" charset="0"/>
            <a:cs typeface="Arial" panose="020B0604020202020204" pitchFamily="34" charset="0"/>
          </a:endParaRPr>
        </a:p>
      </dgm:t>
    </dgm:pt>
    <dgm:pt modelId="{48765EA7-5A89-4334-AC75-EA9768BA52F8}" type="sibTrans" cxnId="{C47D7FA9-E5D0-4CCE-AE83-080CA6000BC4}">
      <dgm:prSet/>
      <dgm:spPr/>
      <dgm:t>
        <a:bodyPr/>
        <a:lstStyle/>
        <a:p>
          <a:pPr algn="just"/>
          <a:endParaRPr lang="en-IN" sz="2400">
            <a:latin typeface="Arial" panose="020B0604020202020204" pitchFamily="34" charset="0"/>
            <a:cs typeface="Arial" panose="020B0604020202020204" pitchFamily="34" charset="0"/>
          </a:endParaRPr>
        </a:p>
      </dgm:t>
    </dgm:pt>
    <dgm:pt modelId="{DAD8AC3F-B4D0-4F73-ADB3-D5FE30C84A59}">
      <dgm:prSet phldrT="[Text]" custT="1"/>
      <dgm:spPr/>
      <dgm:t>
        <a:bodyPr/>
        <a:lstStyle/>
        <a:p>
          <a:pPr algn="ctr"/>
          <a:r>
            <a:rPr lang="en-US" sz="1600" dirty="0">
              <a:latin typeface="Arial" panose="020B0604020202020204" pitchFamily="34" charset="0"/>
              <a:cs typeface="Arial" panose="020B0604020202020204" pitchFamily="34" charset="0"/>
            </a:rPr>
            <a:t>Desired customer service level maintenance</a:t>
          </a:r>
          <a:endParaRPr lang="en-IN" sz="1600" dirty="0">
            <a:latin typeface="Arial" panose="020B0604020202020204" pitchFamily="34" charset="0"/>
            <a:cs typeface="Arial" panose="020B0604020202020204" pitchFamily="34" charset="0"/>
          </a:endParaRPr>
        </a:p>
      </dgm:t>
    </dgm:pt>
    <dgm:pt modelId="{C311C216-6962-4C7D-BE27-3DC14341E836}" type="parTrans" cxnId="{09249339-D4B8-443A-8204-19FE7CF36E15}">
      <dgm:prSet/>
      <dgm:spPr/>
      <dgm:t>
        <a:bodyPr/>
        <a:lstStyle/>
        <a:p>
          <a:pPr algn="just"/>
          <a:endParaRPr lang="en-IN" sz="2400">
            <a:latin typeface="Arial" panose="020B0604020202020204" pitchFamily="34" charset="0"/>
            <a:cs typeface="Arial" panose="020B0604020202020204" pitchFamily="34" charset="0"/>
          </a:endParaRPr>
        </a:p>
      </dgm:t>
    </dgm:pt>
    <dgm:pt modelId="{7AA95586-DE66-477A-91A6-96508484116B}" type="sibTrans" cxnId="{09249339-D4B8-443A-8204-19FE7CF36E15}">
      <dgm:prSet/>
      <dgm:spPr/>
      <dgm:t>
        <a:bodyPr/>
        <a:lstStyle/>
        <a:p>
          <a:pPr algn="just"/>
          <a:endParaRPr lang="en-IN" sz="2400">
            <a:latin typeface="Arial" panose="020B0604020202020204" pitchFamily="34" charset="0"/>
            <a:cs typeface="Arial" panose="020B0604020202020204" pitchFamily="34" charset="0"/>
          </a:endParaRPr>
        </a:p>
      </dgm:t>
    </dgm:pt>
    <dgm:pt modelId="{0497703F-4E40-4A41-AB7C-9E80023DC418}">
      <dgm:prSet phldrT="[Text]" custT="1"/>
      <dgm:spPr/>
      <dgm:t>
        <a:bodyPr/>
        <a:lstStyle/>
        <a:p>
          <a:pPr algn="l"/>
          <a:r>
            <a:rPr lang="en-US" sz="1600" dirty="0">
              <a:latin typeface="Arial" panose="020B0604020202020204" pitchFamily="34" charset="0"/>
              <a:cs typeface="Arial" panose="020B0604020202020204" pitchFamily="34" charset="0"/>
            </a:rPr>
            <a:t>Tailored transportation</a:t>
          </a:r>
          <a:endParaRPr lang="en-IN" sz="1600" dirty="0">
            <a:latin typeface="Arial" panose="020B0604020202020204" pitchFamily="34" charset="0"/>
            <a:cs typeface="Arial" panose="020B0604020202020204" pitchFamily="34" charset="0"/>
          </a:endParaRPr>
        </a:p>
      </dgm:t>
    </dgm:pt>
    <dgm:pt modelId="{89337911-1BEE-4351-8147-2E1D5098508C}" type="parTrans" cxnId="{126FE771-5D15-4BC4-86F7-3127A743DE2B}">
      <dgm:prSet/>
      <dgm:spPr/>
      <dgm:t>
        <a:bodyPr/>
        <a:lstStyle/>
        <a:p>
          <a:pPr algn="just"/>
          <a:endParaRPr lang="en-IN" sz="2400">
            <a:latin typeface="Arial" panose="020B0604020202020204" pitchFamily="34" charset="0"/>
            <a:cs typeface="Arial" panose="020B0604020202020204" pitchFamily="34" charset="0"/>
          </a:endParaRPr>
        </a:p>
      </dgm:t>
    </dgm:pt>
    <dgm:pt modelId="{55CB14E7-2F6E-4A8F-8A3A-B0414AE8EB6C}" type="sibTrans" cxnId="{126FE771-5D15-4BC4-86F7-3127A743DE2B}">
      <dgm:prSet/>
      <dgm:spPr/>
      <dgm:t>
        <a:bodyPr/>
        <a:lstStyle/>
        <a:p>
          <a:pPr algn="just"/>
          <a:endParaRPr lang="en-IN" sz="2400">
            <a:latin typeface="Arial" panose="020B0604020202020204" pitchFamily="34" charset="0"/>
            <a:cs typeface="Arial" panose="020B0604020202020204" pitchFamily="34" charset="0"/>
          </a:endParaRPr>
        </a:p>
      </dgm:t>
    </dgm:pt>
    <dgm:pt modelId="{B590C6B3-57AC-48CD-ADA5-7ED6909EC2C1}">
      <dgm:prSet phldrT="[Text]" custT="1"/>
      <dgm:spPr/>
      <dgm:t>
        <a:bodyPr/>
        <a:lstStyle/>
        <a:p>
          <a:pPr algn="l"/>
          <a:r>
            <a:rPr lang="en-US" sz="1600" dirty="0">
              <a:latin typeface="Arial" panose="020B0604020202020204" pitchFamily="34" charset="0"/>
              <a:cs typeface="Arial" panose="020B0604020202020204" pitchFamily="34" charset="0"/>
            </a:rPr>
            <a:t>Aggregation with Capacity constraint</a:t>
          </a:r>
          <a:endParaRPr lang="en-IN" sz="1600" dirty="0">
            <a:latin typeface="Arial" panose="020B0604020202020204" pitchFamily="34" charset="0"/>
            <a:cs typeface="Arial" panose="020B0604020202020204" pitchFamily="34" charset="0"/>
          </a:endParaRPr>
        </a:p>
      </dgm:t>
    </dgm:pt>
    <dgm:pt modelId="{495DB5D8-D548-47F3-848C-895F21798BB8}" type="parTrans" cxnId="{AA57CB87-7F95-428C-A095-8B994AD34E71}">
      <dgm:prSet/>
      <dgm:spPr/>
      <dgm:t>
        <a:bodyPr/>
        <a:lstStyle/>
        <a:p>
          <a:pPr algn="just"/>
          <a:endParaRPr lang="en-IN" sz="2400">
            <a:latin typeface="Arial" panose="020B0604020202020204" pitchFamily="34" charset="0"/>
            <a:cs typeface="Arial" panose="020B0604020202020204" pitchFamily="34" charset="0"/>
          </a:endParaRPr>
        </a:p>
      </dgm:t>
    </dgm:pt>
    <dgm:pt modelId="{FE305EB6-C98D-440B-B231-9381EF0B190C}" type="sibTrans" cxnId="{AA57CB87-7F95-428C-A095-8B994AD34E71}">
      <dgm:prSet/>
      <dgm:spPr/>
      <dgm:t>
        <a:bodyPr/>
        <a:lstStyle/>
        <a:p>
          <a:pPr algn="just"/>
          <a:endParaRPr lang="en-IN" sz="2400">
            <a:latin typeface="Arial" panose="020B0604020202020204" pitchFamily="34" charset="0"/>
            <a:cs typeface="Arial" panose="020B0604020202020204" pitchFamily="34" charset="0"/>
          </a:endParaRPr>
        </a:p>
      </dgm:t>
    </dgm:pt>
    <dgm:pt modelId="{F4D3007C-6307-4D20-BB3D-7231FAC6C66A}">
      <dgm:prSet phldrT="[Text]" custT="1"/>
      <dgm:spPr/>
      <dgm:t>
        <a:bodyPr/>
        <a:lstStyle/>
        <a:p>
          <a:pPr algn="ctr"/>
          <a:r>
            <a:rPr lang="en-US" sz="1700" dirty="0">
              <a:latin typeface="Arial" panose="020B0604020202020204" pitchFamily="34" charset="0"/>
              <a:cs typeface="Arial" panose="020B0604020202020204" pitchFamily="34" charset="0"/>
            </a:rPr>
            <a:t>Supply chain complexity</a:t>
          </a:r>
          <a:endParaRPr lang="en-IN" sz="1700" dirty="0">
            <a:latin typeface="Arial" panose="020B0604020202020204" pitchFamily="34" charset="0"/>
            <a:cs typeface="Arial" panose="020B0604020202020204" pitchFamily="34" charset="0"/>
          </a:endParaRPr>
        </a:p>
      </dgm:t>
    </dgm:pt>
    <dgm:pt modelId="{35D9C006-4CA1-4A20-8C3B-56D0A3A111D5}" type="parTrans" cxnId="{EED5966C-DFC0-43CB-9300-2AD1B64BAC2D}">
      <dgm:prSet/>
      <dgm:spPr/>
      <dgm:t>
        <a:bodyPr/>
        <a:lstStyle/>
        <a:p>
          <a:pPr algn="just"/>
          <a:endParaRPr lang="en-IN" sz="2400">
            <a:latin typeface="Arial" panose="020B0604020202020204" pitchFamily="34" charset="0"/>
            <a:cs typeface="Arial" panose="020B0604020202020204" pitchFamily="34" charset="0"/>
          </a:endParaRPr>
        </a:p>
      </dgm:t>
    </dgm:pt>
    <dgm:pt modelId="{68783BDC-D8C0-4D7C-81A8-38E4FEB42414}" type="sibTrans" cxnId="{EED5966C-DFC0-43CB-9300-2AD1B64BAC2D}">
      <dgm:prSet/>
      <dgm:spPr/>
      <dgm:t>
        <a:bodyPr/>
        <a:lstStyle/>
        <a:p>
          <a:pPr algn="just"/>
          <a:endParaRPr lang="en-IN" sz="2400">
            <a:latin typeface="Arial" panose="020B0604020202020204" pitchFamily="34" charset="0"/>
            <a:cs typeface="Arial" panose="020B0604020202020204" pitchFamily="34" charset="0"/>
          </a:endParaRPr>
        </a:p>
      </dgm:t>
    </dgm:pt>
    <dgm:pt modelId="{635C121D-92DD-4D7E-AC2E-823479BFB150}">
      <dgm:prSet phldrT="[Text]" custT="1"/>
      <dgm:spPr/>
      <dgm:t>
        <a:bodyPr/>
        <a:lstStyle/>
        <a:p>
          <a:pPr algn="l"/>
          <a:r>
            <a:rPr lang="en-US" sz="1600" dirty="0">
              <a:latin typeface="Arial" panose="020B0604020202020204" pitchFamily="34" charset="0"/>
              <a:cs typeface="Arial" panose="020B0604020202020204" pitchFamily="34" charset="0"/>
            </a:rPr>
            <a:t>Computer assisted Ordering</a:t>
          </a:r>
          <a:endParaRPr lang="en-IN" sz="1600" dirty="0">
            <a:latin typeface="Arial" panose="020B0604020202020204" pitchFamily="34" charset="0"/>
            <a:cs typeface="Arial" panose="020B0604020202020204" pitchFamily="34" charset="0"/>
          </a:endParaRPr>
        </a:p>
      </dgm:t>
    </dgm:pt>
    <dgm:pt modelId="{8A38FE96-4687-453D-9981-E5C83E6E09DE}" type="parTrans" cxnId="{2B0A4459-F065-4E44-88F5-D4931EB76C30}">
      <dgm:prSet/>
      <dgm:spPr/>
      <dgm:t>
        <a:bodyPr/>
        <a:lstStyle/>
        <a:p>
          <a:pPr algn="just"/>
          <a:endParaRPr lang="en-IN" sz="2400">
            <a:latin typeface="Arial" panose="020B0604020202020204" pitchFamily="34" charset="0"/>
            <a:cs typeface="Arial" panose="020B0604020202020204" pitchFamily="34" charset="0"/>
          </a:endParaRPr>
        </a:p>
      </dgm:t>
    </dgm:pt>
    <dgm:pt modelId="{4835DEAE-DB16-4F67-BFC6-AB4A5EDC5D5E}" type="sibTrans" cxnId="{2B0A4459-F065-4E44-88F5-D4931EB76C30}">
      <dgm:prSet/>
      <dgm:spPr/>
      <dgm:t>
        <a:bodyPr/>
        <a:lstStyle/>
        <a:p>
          <a:pPr algn="just"/>
          <a:endParaRPr lang="en-IN" sz="2400">
            <a:latin typeface="Arial" panose="020B0604020202020204" pitchFamily="34" charset="0"/>
            <a:cs typeface="Arial" panose="020B0604020202020204" pitchFamily="34" charset="0"/>
          </a:endParaRPr>
        </a:p>
      </dgm:t>
    </dgm:pt>
    <dgm:pt modelId="{27B86702-8BBD-4F30-B765-A1F06FF371E5}">
      <dgm:prSet phldrT="[Text]" custT="1"/>
      <dgm:spPr/>
      <dgm:t>
        <a:bodyPr/>
        <a:lstStyle/>
        <a:p>
          <a:pPr algn="l"/>
          <a:r>
            <a:rPr lang="en-US" sz="1600" dirty="0">
              <a:latin typeface="Arial" panose="020B0604020202020204" pitchFamily="34" charset="0"/>
              <a:cs typeface="Arial" panose="020B0604020202020204" pitchFamily="34" charset="0"/>
            </a:rPr>
            <a:t>Integrating POS, Online orders and other sites  </a:t>
          </a:r>
          <a:endParaRPr lang="en-IN" sz="1600" dirty="0">
            <a:latin typeface="Arial" panose="020B0604020202020204" pitchFamily="34" charset="0"/>
            <a:cs typeface="Arial" panose="020B0604020202020204" pitchFamily="34" charset="0"/>
          </a:endParaRPr>
        </a:p>
      </dgm:t>
    </dgm:pt>
    <dgm:pt modelId="{D85D7345-3F4A-450E-B1AA-E85745269C11}" type="parTrans" cxnId="{63CD0656-7841-4AD8-AE23-142D3EA1D068}">
      <dgm:prSet/>
      <dgm:spPr/>
      <dgm:t>
        <a:bodyPr/>
        <a:lstStyle/>
        <a:p>
          <a:pPr algn="just"/>
          <a:endParaRPr lang="en-IN" sz="2400">
            <a:latin typeface="Arial" panose="020B0604020202020204" pitchFamily="34" charset="0"/>
            <a:cs typeface="Arial" panose="020B0604020202020204" pitchFamily="34" charset="0"/>
          </a:endParaRPr>
        </a:p>
      </dgm:t>
    </dgm:pt>
    <dgm:pt modelId="{661D5A17-EB4E-454E-8D1F-C871E1DF7757}" type="sibTrans" cxnId="{63CD0656-7841-4AD8-AE23-142D3EA1D068}">
      <dgm:prSet/>
      <dgm:spPr/>
      <dgm:t>
        <a:bodyPr/>
        <a:lstStyle/>
        <a:p>
          <a:pPr algn="just"/>
          <a:endParaRPr lang="en-IN" sz="2400">
            <a:latin typeface="Arial" panose="020B0604020202020204" pitchFamily="34" charset="0"/>
            <a:cs typeface="Arial" panose="020B0604020202020204" pitchFamily="34" charset="0"/>
          </a:endParaRPr>
        </a:p>
      </dgm:t>
    </dgm:pt>
    <dgm:pt modelId="{5D8E1C2C-2CC1-4648-9CD7-5A380FDDBE21}">
      <dgm:prSet phldrT="[Text]" custT="1"/>
      <dgm:spPr/>
      <dgm:t>
        <a:bodyPr/>
        <a:lstStyle/>
        <a:p>
          <a:pPr algn="ctr"/>
          <a:r>
            <a:rPr lang="en-US" sz="1700" dirty="0">
              <a:latin typeface="Arial" panose="020B0604020202020204" pitchFamily="34" charset="0"/>
              <a:cs typeface="Arial" panose="020B0604020202020204" pitchFamily="34" charset="0"/>
            </a:rPr>
            <a:t>Increased costs</a:t>
          </a:r>
          <a:endParaRPr lang="en-IN" sz="1700" dirty="0">
            <a:latin typeface="Arial" panose="020B0604020202020204" pitchFamily="34" charset="0"/>
            <a:cs typeface="Arial" panose="020B0604020202020204" pitchFamily="34" charset="0"/>
          </a:endParaRPr>
        </a:p>
      </dgm:t>
    </dgm:pt>
    <dgm:pt modelId="{A8303C52-22E9-4A71-A266-40B743C09B46}" type="parTrans" cxnId="{F5EDDC06-CF72-4346-A69D-9E659A28490E}">
      <dgm:prSet/>
      <dgm:spPr/>
      <dgm:t>
        <a:bodyPr/>
        <a:lstStyle/>
        <a:p>
          <a:pPr algn="just"/>
          <a:endParaRPr lang="en-IN" sz="2400">
            <a:latin typeface="Arial" panose="020B0604020202020204" pitchFamily="34" charset="0"/>
            <a:cs typeface="Arial" panose="020B0604020202020204" pitchFamily="34" charset="0"/>
          </a:endParaRPr>
        </a:p>
      </dgm:t>
    </dgm:pt>
    <dgm:pt modelId="{91F1FDFF-BE38-46BD-B551-3381D0C3EB32}" type="sibTrans" cxnId="{F5EDDC06-CF72-4346-A69D-9E659A28490E}">
      <dgm:prSet/>
      <dgm:spPr/>
      <dgm:t>
        <a:bodyPr/>
        <a:lstStyle/>
        <a:p>
          <a:pPr algn="just"/>
          <a:endParaRPr lang="en-IN" sz="2400">
            <a:latin typeface="Arial" panose="020B0604020202020204" pitchFamily="34" charset="0"/>
            <a:cs typeface="Arial" panose="020B0604020202020204" pitchFamily="34" charset="0"/>
          </a:endParaRPr>
        </a:p>
      </dgm:t>
    </dgm:pt>
    <dgm:pt modelId="{05EFEA22-FF65-4D74-8C0B-77C5F2FE0600}">
      <dgm:prSet phldrT="[Text]" custT="1"/>
      <dgm:spPr/>
      <dgm:t>
        <a:bodyPr/>
        <a:lstStyle/>
        <a:p>
          <a:pPr algn="ctr"/>
          <a:r>
            <a:rPr lang="en-US" sz="1700" dirty="0">
              <a:latin typeface="Arial" panose="020B0604020202020204" pitchFamily="34" charset="0"/>
              <a:cs typeface="Arial" panose="020B0604020202020204" pitchFamily="34" charset="0"/>
            </a:rPr>
            <a:t>Enhanced quality &amp; service</a:t>
          </a:r>
          <a:endParaRPr lang="en-IN" sz="1700" dirty="0">
            <a:latin typeface="Arial" panose="020B0604020202020204" pitchFamily="34" charset="0"/>
            <a:cs typeface="Arial" panose="020B0604020202020204" pitchFamily="34" charset="0"/>
          </a:endParaRPr>
        </a:p>
      </dgm:t>
    </dgm:pt>
    <dgm:pt modelId="{113983D4-C751-45B5-BEC0-5E78EC08A266}" type="parTrans" cxnId="{95E6D3DD-089D-4B04-88F6-68972B4F13B9}">
      <dgm:prSet/>
      <dgm:spPr/>
      <dgm:t>
        <a:bodyPr/>
        <a:lstStyle/>
        <a:p>
          <a:pPr algn="just"/>
          <a:endParaRPr lang="en-IN" sz="2400">
            <a:latin typeface="Arial" panose="020B0604020202020204" pitchFamily="34" charset="0"/>
            <a:cs typeface="Arial" panose="020B0604020202020204" pitchFamily="34" charset="0"/>
          </a:endParaRPr>
        </a:p>
      </dgm:t>
    </dgm:pt>
    <dgm:pt modelId="{0E77C234-A1C9-4A7C-A047-06AD51FD7B84}" type="sibTrans" cxnId="{95E6D3DD-089D-4B04-88F6-68972B4F13B9}">
      <dgm:prSet/>
      <dgm:spPr/>
      <dgm:t>
        <a:bodyPr/>
        <a:lstStyle/>
        <a:p>
          <a:pPr algn="just"/>
          <a:endParaRPr lang="en-IN" sz="2400">
            <a:latin typeface="Arial" panose="020B0604020202020204" pitchFamily="34" charset="0"/>
            <a:cs typeface="Arial" panose="020B0604020202020204" pitchFamily="34" charset="0"/>
          </a:endParaRPr>
        </a:p>
      </dgm:t>
    </dgm:pt>
    <dgm:pt modelId="{9BAFF985-EBB5-4766-B9AC-074C574944DF}">
      <dgm:prSet phldrT="[Text]" custT="1"/>
      <dgm:spPr/>
      <dgm:t>
        <a:bodyPr/>
        <a:lstStyle/>
        <a:p>
          <a:pPr algn="l"/>
          <a:r>
            <a:rPr lang="en-US" sz="1600" dirty="0">
              <a:latin typeface="Arial" panose="020B0604020202020204" pitchFamily="34" charset="0"/>
              <a:cs typeface="Arial" panose="020B0604020202020204" pitchFamily="34" charset="0"/>
            </a:rPr>
            <a:t>Applying managerial lever to increase profitability</a:t>
          </a:r>
          <a:endParaRPr lang="en-IN" sz="1600" dirty="0">
            <a:latin typeface="Arial" panose="020B0604020202020204" pitchFamily="34" charset="0"/>
            <a:cs typeface="Arial" panose="020B0604020202020204" pitchFamily="34" charset="0"/>
          </a:endParaRPr>
        </a:p>
      </dgm:t>
    </dgm:pt>
    <dgm:pt modelId="{749B65F6-565B-4AC9-AEB0-73021F8D79BF}" type="parTrans" cxnId="{C8B3FECF-E884-4694-B13A-888637A34D46}">
      <dgm:prSet/>
      <dgm:spPr/>
      <dgm:t>
        <a:bodyPr/>
        <a:lstStyle/>
        <a:p>
          <a:pPr algn="just"/>
          <a:endParaRPr lang="en-IN" sz="2400">
            <a:latin typeface="Arial" panose="020B0604020202020204" pitchFamily="34" charset="0"/>
            <a:cs typeface="Arial" panose="020B0604020202020204" pitchFamily="34" charset="0"/>
          </a:endParaRPr>
        </a:p>
      </dgm:t>
    </dgm:pt>
    <dgm:pt modelId="{D1BE7496-0F7B-4EB3-9EBA-2F6403A28558}" type="sibTrans" cxnId="{C8B3FECF-E884-4694-B13A-888637A34D46}">
      <dgm:prSet/>
      <dgm:spPr/>
      <dgm:t>
        <a:bodyPr/>
        <a:lstStyle/>
        <a:p>
          <a:pPr algn="just"/>
          <a:endParaRPr lang="en-IN" sz="2400">
            <a:latin typeface="Arial" panose="020B0604020202020204" pitchFamily="34" charset="0"/>
            <a:cs typeface="Arial" panose="020B0604020202020204" pitchFamily="34" charset="0"/>
          </a:endParaRPr>
        </a:p>
      </dgm:t>
    </dgm:pt>
    <dgm:pt modelId="{3E9FECBD-98E1-4300-AB2F-21BAE19AC707}">
      <dgm:prSet phldrT="[Text]" custT="1"/>
      <dgm:spPr/>
      <dgm:t>
        <a:bodyPr/>
        <a:lstStyle/>
        <a:p>
          <a:pPr algn="l"/>
          <a:r>
            <a:rPr lang="en-US" sz="1600" dirty="0">
              <a:latin typeface="Arial" panose="020B0604020202020204" pitchFamily="34" charset="0"/>
              <a:cs typeface="Arial" panose="020B0604020202020204" pitchFamily="34" charset="0"/>
            </a:rPr>
            <a:t>Local presence</a:t>
          </a:r>
          <a:endParaRPr lang="en-IN" sz="1600" dirty="0">
            <a:latin typeface="Arial" panose="020B0604020202020204" pitchFamily="34" charset="0"/>
            <a:cs typeface="Arial" panose="020B0604020202020204" pitchFamily="34" charset="0"/>
          </a:endParaRPr>
        </a:p>
      </dgm:t>
    </dgm:pt>
    <dgm:pt modelId="{30672222-7F2C-4AA4-98CE-1A9999B02944}" type="parTrans" cxnId="{2FA9B3BF-17B7-48BA-8E6F-FF83C50BC313}">
      <dgm:prSet/>
      <dgm:spPr/>
      <dgm:t>
        <a:bodyPr/>
        <a:lstStyle/>
        <a:p>
          <a:pPr algn="just"/>
          <a:endParaRPr lang="en-IN" sz="2400">
            <a:latin typeface="Arial" panose="020B0604020202020204" pitchFamily="34" charset="0"/>
            <a:cs typeface="Arial" panose="020B0604020202020204" pitchFamily="34" charset="0"/>
          </a:endParaRPr>
        </a:p>
      </dgm:t>
    </dgm:pt>
    <dgm:pt modelId="{5277DC28-224B-40E5-B8FB-040FA70E333A}" type="sibTrans" cxnId="{2FA9B3BF-17B7-48BA-8E6F-FF83C50BC313}">
      <dgm:prSet/>
      <dgm:spPr/>
      <dgm:t>
        <a:bodyPr/>
        <a:lstStyle/>
        <a:p>
          <a:pPr algn="just"/>
          <a:endParaRPr lang="en-IN" sz="2400">
            <a:latin typeface="Arial" panose="020B0604020202020204" pitchFamily="34" charset="0"/>
            <a:cs typeface="Arial" panose="020B0604020202020204" pitchFamily="34" charset="0"/>
          </a:endParaRPr>
        </a:p>
      </dgm:t>
    </dgm:pt>
    <dgm:pt modelId="{64D45472-681D-49EB-9331-A2B1F99B4FA3}">
      <dgm:prSet phldrT="[Text]" custT="1"/>
      <dgm:spPr/>
      <dgm:t>
        <a:bodyPr/>
        <a:lstStyle/>
        <a:p>
          <a:pPr algn="l"/>
          <a:r>
            <a:rPr lang="en-US" sz="1600" dirty="0">
              <a:latin typeface="Arial" panose="020B0604020202020204" pitchFamily="34" charset="0"/>
              <a:cs typeface="Arial" panose="020B0604020202020204" pitchFamily="34" charset="0"/>
            </a:rPr>
            <a:t>Collaborative forecasting and planning</a:t>
          </a:r>
          <a:endParaRPr lang="en-IN" sz="1600" dirty="0">
            <a:latin typeface="Arial" panose="020B0604020202020204" pitchFamily="34" charset="0"/>
            <a:cs typeface="Arial" panose="020B0604020202020204" pitchFamily="34" charset="0"/>
          </a:endParaRPr>
        </a:p>
      </dgm:t>
    </dgm:pt>
    <dgm:pt modelId="{7114FEE8-E98D-43DB-B7DB-0B0D56675845}" type="parTrans" cxnId="{3A4F4569-AC81-416C-813A-16415D03E36C}">
      <dgm:prSet/>
      <dgm:spPr/>
      <dgm:t>
        <a:bodyPr/>
        <a:lstStyle/>
        <a:p>
          <a:pPr algn="just"/>
          <a:endParaRPr lang="en-IN" sz="2400">
            <a:latin typeface="Arial" panose="020B0604020202020204" pitchFamily="34" charset="0"/>
            <a:cs typeface="Arial" panose="020B0604020202020204" pitchFamily="34" charset="0"/>
          </a:endParaRPr>
        </a:p>
      </dgm:t>
    </dgm:pt>
    <dgm:pt modelId="{35B62B82-BA9E-4B1F-BFAD-5B65D359CA27}" type="sibTrans" cxnId="{3A4F4569-AC81-416C-813A-16415D03E36C}">
      <dgm:prSet/>
      <dgm:spPr/>
      <dgm:t>
        <a:bodyPr/>
        <a:lstStyle/>
        <a:p>
          <a:pPr algn="just"/>
          <a:endParaRPr lang="en-IN" sz="2400">
            <a:latin typeface="Arial" panose="020B0604020202020204" pitchFamily="34" charset="0"/>
            <a:cs typeface="Arial" panose="020B0604020202020204" pitchFamily="34" charset="0"/>
          </a:endParaRPr>
        </a:p>
      </dgm:t>
    </dgm:pt>
    <dgm:pt modelId="{B567F81A-A0A8-4BE2-B5D4-974772524B47}">
      <dgm:prSet phldrT="[Text]" custT="1"/>
      <dgm:spPr/>
      <dgm:t>
        <a:bodyPr/>
        <a:lstStyle/>
        <a:p>
          <a:pPr algn="just"/>
          <a:endParaRPr lang="en-IN" sz="1600" dirty="0">
            <a:latin typeface="Arial" panose="020B0604020202020204" pitchFamily="34" charset="0"/>
            <a:cs typeface="Arial" panose="020B0604020202020204" pitchFamily="34" charset="0"/>
          </a:endParaRPr>
        </a:p>
      </dgm:t>
    </dgm:pt>
    <dgm:pt modelId="{8241F3A0-F419-44E9-BF65-8E87121CA40D}" type="parTrans" cxnId="{A3EBEE50-0A42-49F3-AACB-2007EDFA1C0F}">
      <dgm:prSet/>
      <dgm:spPr/>
      <dgm:t>
        <a:bodyPr/>
        <a:lstStyle/>
        <a:p>
          <a:endParaRPr lang="en-IN"/>
        </a:p>
      </dgm:t>
    </dgm:pt>
    <dgm:pt modelId="{AFD74BB2-B9F4-4F6C-8080-792EB9D8F3C8}" type="sibTrans" cxnId="{A3EBEE50-0A42-49F3-AACB-2007EDFA1C0F}">
      <dgm:prSet/>
      <dgm:spPr/>
      <dgm:t>
        <a:bodyPr/>
        <a:lstStyle/>
        <a:p>
          <a:endParaRPr lang="en-IN"/>
        </a:p>
      </dgm:t>
    </dgm:pt>
    <dgm:pt modelId="{6FBAF8BD-373C-47ED-A220-2DF1A4964178}">
      <dgm:prSet phldrT="[Text]" custT="1"/>
      <dgm:spPr/>
      <dgm:t>
        <a:bodyPr/>
        <a:lstStyle/>
        <a:p>
          <a:pPr algn="just"/>
          <a:endParaRPr lang="en-IN" sz="1600" dirty="0">
            <a:latin typeface="Arial" panose="020B0604020202020204" pitchFamily="34" charset="0"/>
            <a:cs typeface="Arial" panose="020B0604020202020204" pitchFamily="34" charset="0"/>
          </a:endParaRPr>
        </a:p>
      </dgm:t>
    </dgm:pt>
    <dgm:pt modelId="{177465DF-13D4-4A42-A7C6-124A6D9D5668}" type="parTrans" cxnId="{64BE09CB-1EE8-477F-8CD4-7975149184B3}">
      <dgm:prSet/>
      <dgm:spPr/>
      <dgm:t>
        <a:bodyPr/>
        <a:lstStyle/>
        <a:p>
          <a:endParaRPr lang="en-IN"/>
        </a:p>
      </dgm:t>
    </dgm:pt>
    <dgm:pt modelId="{51C99DBD-37CE-4987-84B5-05C5EA44ED1D}" type="sibTrans" cxnId="{64BE09CB-1EE8-477F-8CD4-7975149184B3}">
      <dgm:prSet/>
      <dgm:spPr/>
      <dgm:t>
        <a:bodyPr/>
        <a:lstStyle/>
        <a:p>
          <a:endParaRPr lang="en-IN"/>
        </a:p>
      </dgm:t>
    </dgm:pt>
    <dgm:pt modelId="{4FCA2F41-31B7-4BC5-B92E-CC047C45815D}">
      <dgm:prSet phldrT="[Text]" custT="1"/>
      <dgm:spPr/>
      <dgm:t>
        <a:bodyPr/>
        <a:lstStyle/>
        <a:p>
          <a:pPr algn="just"/>
          <a:endParaRPr lang="en-IN" sz="1600" dirty="0">
            <a:latin typeface="Arial" panose="020B0604020202020204" pitchFamily="34" charset="0"/>
            <a:cs typeface="Arial" panose="020B0604020202020204" pitchFamily="34" charset="0"/>
          </a:endParaRPr>
        </a:p>
      </dgm:t>
    </dgm:pt>
    <dgm:pt modelId="{4B5A6484-0E8F-4DE9-BE81-AC37CA88B07A}" type="parTrans" cxnId="{8C863BA5-B79A-468D-9DC5-0FE491601DB2}">
      <dgm:prSet/>
      <dgm:spPr/>
      <dgm:t>
        <a:bodyPr/>
        <a:lstStyle/>
        <a:p>
          <a:endParaRPr lang="en-IN"/>
        </a:p>
      </dgm:t>
    </dgm:pt>
    <dgm:pt modelId="{C4AA4BD1-7E47-494F-965A-A1CB38F0F0DB}" type="sibTrans" cxnId="{8C863BA5-B79A-468D-9DC5-0FE491601DB2}">
      <dgm:prSet/>
      <dgm:spPr/>
      <dgm:t>
        <a:bodyPr/>
        <a:lstStyle/>
        <a:p>
          <a:endParaRPr lang="en-IN"/>
        </a:p>
      </dgm:t>
    </dgm:pt>
    <dgm:pt modelId="{4031B806-90B6-450A-B980-07BF457A2114}">
      <dgm:prSet phldrT="[Text]" custT="1"/>
      <dgm:spPr/>
      <dgm:t>
        <a:bodyPr/>
        <a:lstStyle/>
        <a:p>
          <a:pPr algn="l"/>
          <a:endParaRPr lang="en-IN" sz="1600" dirty="0">
            <a:latin typeface="Arial" panose="020B0604020202020204" pitchFamily="34" charset="0"/>
            <a:cs typeface="Arial" panose="020B0604020202020204" pitchFamily="34" charset="0"/>
          </a:endParaRPr>
        </a:p>
      </dgm:t>
    </dgm:pt>
    <dgm:pt modelId="{D0E47C11-DCB1-40DF-9F32-43729AB282FB}" type="parTrans" cxnId="{BE90E779-E78B-48FB-B643-2D923C0E9A61}">
      <dgm:prSet/>
      <dgm:spPr/>
      <dgm:t>
        <a:bodyPr/>
        <a:lstStyle/>
        <a:p>
          <a:endParaRPr lang="en-IN"/>
        </a:p>
      </dgm:t>
    </dgm:pt>
    <dgm:pt modelId="{65788EF6-1A74-4F0A-8EC1-AADD95F4CD7C}" type="sibTrans" cxnId="{BE90E779-E78B-48FB-B643-2D923C0E9A61}">
      <dgm:prSet/>
      <dgm:spPr/>
      <dgm:t>
        <a:bodyPr/>
        <a:lstStyle/>
        <a:p>
          <a:endParaRPr lang="en-IN"/>
        </a:p>
      </dgm:t>
    </dgm:pt>
    <dgm:pt modelId="{65A37DA9-BBE8-496E-8F27-E9210C73D9C5}" type="pres">
      <dgm:prSet presAssocID="{9E1CEE38-91F3-4CBA-824F-E8773F7AF9A8}" presName="Name0" presStyleCnt="0">
        <dgm:presLayoutVars>
          <dgm:dir/>
          <dgm:animLvl val="lvl"/>
          <dgm:resizeHandles val="exact"/>
        </dgm:presLayoutVars>
      </dgm:prSet>
      <dgm:spPr/>
    </dgm:pt>
    <dgm:pt modelId="{895CC9C0-A9C1-43F9-9B5B-DBFC091F868D}" type="pres">
      <dgm:prSet presAssocID="{2469879E-2CA4-468E-BEF8-EA5B48A247E1}" presName="composite" presStyleCnt="0"/>
      <dgm:spPr/>
    </dgm:pt>
    <dgm:pt modelId="{A1164839-96C0-4DCE-A4F1-393B2162A2F9}" type="pres">
      <dgm:prSet presAssocID="{2469879E-2CA4-468E-BEF8-EA5B48A247E1}" presName="parTx" presStyleLbl="alignNode1" presStyleIdx="0" presStyleCnt="5" custScaleY="161743" custLinFactY="-31084" custLinFactNeighborX="-986" custLinFactNeighborY="-100000">
        <dgm:presLayoutVars>
          <dgm:chMax val="0"/>
          <dgm:chPref val="0"/>
          <dgm:bulletEnabled val="1"/>
        </dgm:presLayoutVars>
      </dgm:prSet>
      <dgm:spPr/>
    </dgm:pt>
    <dgm:pt modelId="{167F97BD-A460-46AA-AF8F-63FCFEF6FBA5}" type="pres">
      <dgm:prSet presAssocID="{2469879E-2CA4-468E-BEF8-EA5B48A247E1}" presName="desTx" presStyleLbl="alignAccFollowNode1" presStyleIdx="0" presStyleCnt="5" custScaleY="115882" custLinFactNeighborX="-261" custLinFactNeighborY="-8970">
        <dgm:presLayoutVars>
          <dgm:bulletEnabled val="1"/>
        </dgm:presLayoutVars>
      </dgm:prSet>
      <dgm:spPr/>
    </dgm:pt>
    <dgm:pt modelId="{7E1FAD3E-A60B-4081-B441-81A408F312DC}" type="pres">
      <dgm:prSet presAssocID="{EF12F068-8697-4BEC-B5DC-73D07951DD79}" presName="space" presStyleCnt="0"/>
      <dgm:spPr/>
    </dgm:pt>
    <dgm:pt modelId="{EB115E91-167D-4FD8-AB18-5D18437AA7F6}" type="pres">
      <dgm:prSet presAssocID="{DAD8AC3F-B4D0-4F73-ADB3-D5FE30C84A59}" presName="composite" presStyleCnt="0"/>
      <dgm:spPr/>
    </dgm:pt>
    <dgm:pt modelId="{AAD0A3C7-3D7E-47CE-85C9-D9AF51EA3B0E}" type="pres">
      <dgm:prSet presAssocID="{DAD8AC3F-B4D0-4F73-ADB3-D5FE30C84A59}" presName="parTx" presStyleLbl="alignNode1" presStyleIdx="1" presStyleCnt="5" custScaleY="158274" custLinFactY="-21169" custLinFactNeighborX="-3650" custLinFactNeighborY="-100000">
        <dgm:presLayoutVars>
          <dgm:chMax val="0"/>
          <dgm:chPref val="0"/>
          <dgm:bulletEnabled val="1"/>
        </dgm:presLayoutVars>
      </dgm:prSet>
      <dgm:spPr/>
    </dgm:pt>
    <dgm:pt modelId="{EE7815B3-9F51-4589-9362-C30EB9BBBCF3}" type="pres">
      <dgm:prSet presAssocID="{DAD8AC3F-B4D0-4F73-ADB3-D5FE30C84A59}" presName="desTx" presStyleLbl="alignAccFollowNode1" presStyleIdx="1" presStyleCnt="5" custScaleY="125401" custLinFactNeighborX="-3650" custLinFactNeighborY="-2804">
        <dgm:presLayoutVars>
          <dgm:bulletEnabled val="1"/>
        </dgm:presLayoutVars>
      </dgm:prSet>
      <dgm:spPr/>
    </dgm:pt>
    <dgm:pt modelId="{B9B62D02-A4F3-42B2-BC43-3D168B91F439}" type="pres">
      <dgm:prSet presAssocID="{7AA95586-DE66-477A-91A6-96508484116B}" presName="space" presStyleCnt="0"/>
      <dgm:spPr/>
    </dgm:pt>
    <dgm:pt modelId="{720DA8C4-85C4-46B0-8606-686AC44F3E98}" type="pres">
      <dgm:prSet presAssocID="{F4D3007C-6307-4D20-BB3D-7231FAC6C66A}" presName="composite" presStyleCnt="0"/>
      <dgm:spPr/>
    </dgm:pt>
    <dgm:pt modelId="{2D323086-15AF-4BC8-862F-B644ECA1AA30}" type="pres">
      <dgm:prSet presAssocID="{F4D3007C-6307-4D20-BB3D-7231FAC6C66A}" presName="parTx" presStyleLbl="alignNode1" presStyleIdx="2" presStyleCnt="5" custScaleY="149447" custLinFactY="-32084" custLinFactNeighborX="177" custLinFactNeighborY="-100000">
        <dgm:presLayoutVars>
          <dgm:chMax val="0"/>
          <dgm:chPref val="0"/>
          <dgm:bulletEnabled val="1"/>
        </dgm:presLayoutVars>
      </dgm:prSet>
      <dgm:spPr/>
    </dgm:pt>
    <dgm:pt modelId="{19C0677C-FB02-4C7D-A086-A49110E7A346}" type="pres">
      <dgm:prSet presAssocID="{F4D3007C-6307-4D20-BB3D-7231FAC6C66A}" presName="desTx" presStyleLbl="alignAccFollowNode1" presStyleIdx="2" presStyleCnt="5" custScaleY="116221" custLinFactNeighborY="-9965">
        <dgm:presLayoutVars>
          <dgm:bulletEnabled val="1"/>
        </dgm:presLayoutVars>
      </dgm:prSet>
      <dgm:spPr/>
    </dgm:pt>
    <dgm:pt modelId="{67A81921-594C-49A1-BCDA-EC0020FF8A81}" type="pres">
      <dgm:prSet presAssocID="{68783BDC-D8C0-4D7C-81A8-38E4FEB42414}" presName="space" presStyleCnt="0"/>
      <dgm:spPr/>
    </dgm:pt>
    <dgm:pt modelId="{4C2CF384-126C-4471-A3F1-AC6CC1629E49}" type="pres">
      <dgm:prSet presAssocID="{5D8E1C2C-2CC1-4648-9CD7-5A380FDDBE21}" presName="composite" presStyleCnt="0"/>
      <dgm:spPr/>
    </dgm:pt>
    <dgm:pt modelId="{2B59EB1B-7D9E-44EF-B969-F98C84796569}" type="pres">
      <dgm:prSet presAssocID="{5D8E1C2C-2CC1-4648-9CD7-5A380FDDBE21}" presName="parTx" presStyleLbl="alignNode1" presStyleIdx="3" presStyleCnt="5" custScaleX="100530" custScaleY="158889" custLinFactY="-29846" custLinFactNeighborX="-2085" custLinFactNeighborY="-100000">
        <dgm:presLayoutVars>
          <dgm:chMax val="0"/>
          <dgm:chPref val="0"/>
          <dgm:bulletEnabled val="1"/>
        </dgm:presLayoutVars>
      </dgm:prSet>
      <dgm:spPr/>
    </dgm:pt>
    <dgm:pt modelId="{3682C89D-59AF-45B0-8783-9CC308588803}" type="pres">
      <dgm:prSet presAssocID="{5D8E1C2C-2CC1-4648-9CD7-5A380FDDBE21}" presName="desTx" presStyleLbl="alignAccFollowNode1" presStyleIdx="3" presStyleCnt="5" custScaleY="116171" custLinFactNeighborX="-2238" custLinFactNeighborY="-9354">
        <dgm:presLayoutVars>
          <dgm:bulletEnabled val="1"/>
        </dgm:presLayoutVars>
      </dgm:prSet>
      <dgm:spPr/>
    </dgm:pt>
    <dgm:pt modelId="{9520B2E7-8573-48B6-A3F0-E9E073627D78}" type="pres">
      <dgm:prSet presAssocID="{91F1FDFF-BE38-46BD-B551-3381D0C3EB32}" presName="space" presStyleCnt="0"/>
      <dgm:spPr/>
    </dgm:pt>
    <dgm:pt modelId="{18AF6B2F-0E6A-4B00-9ED8-973B097F3875}" type="pres">
      <dgm:prSet presAssocID="{05EFEA22-FF65-4D74-8C0B-77C5F2FE0600}" presName="composite" presStyleCnt="0"/>
      <dgm:spPr/>
    </dgm:pt>
    <dgm:pt modelId="{3B35E8A6-5993-48AE-9421-9B8A2436EE5C}" type="pres">
      <dgm:prSet presAssocID="{05EFEA22-FF65-4D74-8C0B-77C5F2FE0600}" presName="parTx" presStyleLbl="alignNode1" presStyleIdx="4" presStyleCnt="5" custScaleY="151359" custLinFactY="-28801" custLinFactNeighborX="1829" custLinFactNeighborY="-100000">
        <dgm:presLayoutVars>
          <dgm:chMax val="0"/>
          <dgm:chPref val="0"/>
          <dgm:bulletEnabled val="1"/>
        </dgm:presLayoutVars>
      </dgm:prSet>
      <dgm:spPr/>
    </dgm:pt>
    <dgm:pt modelId="{5E9D0DFD-40CB-4EA7-90A3-C8950A339B9C}" type="pres">
      <dgm:prSet presAssocID="{05EFEA22-FF65-4D74-8C0B-77C5F2FE0600}" presName="desTx" presStyleLbl="alignAccFollowNode1" presStyleIdx="4" presStyleCnt="5" custScaleY="115000" custLinFactNeighborX="261" custLinFactNeighborY="-9415">
        <dgm:presLayoutVars>
          <dgm:bulletEnabled val="1"/>
        </dgm:presLayoutVars>
      </dgm:prSet>
      <dgm:spPr/>
    </dgm:pt>
  </dgm:ptLst>
  <dgm:cxnLst>
    <dgm:cxn modelId="{F5EDDC06-CF72-4346-A69D-9E659A28490E}" srcId="{9E1CEE38-91F3-4CBA-824F-E8773F7AF9A8}" destId="{5D8E1C2C-2CC1-4648-9CD7-5A380FDDBE21}" srcOrd="3" destOrd="0" parTransId="{A8303C52-22E9-4A71-A266-40B743C09B46}" sibTransId="{91F1FDFF-BE38-46BD-B551-3381D0C3EB32}"/>
    <dgm:cxn modelId="{39397C11-A333-4F9E-B52A-3C6CF2BCCF01}" type="presOf" srcId="{6FBAF8BD-373C-47ED-A220-2DF1A4964178}" destId="{EE7815B3-9F51-4589-9362-C30EB9BBBCF3}" srcOrd="0" destOrd="1" presId="urn:microsoft.com/office/officeart/2005/8/layout/hList1"/>
    <dgm:cxn modelId="{7EB58218-471C-40AE-9832-EEDAFD033076}" type="presOf" srcId="{B590C6B3-57AC-48CD-ADA5-7ED6909EC2C1}" destId="{EE7815B3-9F51-4589-9362-C30EB9BBBCF3}" srcOrd="0" destOrd="2" presId="urn:microsoft.com/office/officeart/2005/8/layout/hList1"/>
    <dgm:cxn modelId="{2933F42C-07A0-4B22-8498-45122C925EDB}" type="presOf" srcId="{64D45472-681D-49EB-9331-A2B1F99B4FA3}" destId="{5E9D0DFD-40CB-4EA7-90A3-C8950A339B9C}" srcOrd="0" destOrd="2" presId="urn:microsoft.com/office/officeart/2005/8/layout/hList1"/>
    <dgm:cxn modelId="{15F17334-3534-4A08-A2EF-675CE3B72B85}" type="presOf" srcId="{4FCA2F41-31B7-4BC5-B92E-CC047C45815D}" destId="{19C0677C-FB02-4C7D-A086-A49110E7A346}" srcOrd="0" destOrd="1" presId="urn:microsoft.com/office/officeart/2005/8/layout/hList1"/>
    <dgm:cxn modelId="{09249339-D4B8-443A-8204-19FE7CF36E15}" srcId="{9E1CEE38-91F3-4CBA-824F-E8773F7AF9A8}" destId="{DAD8AC3F-B4D0-4F73-ADB3-D5FE30C84A59}" srcOrd="1" destOrd="0" parTransId="{C311C216-6962-4C7D-BE27-3DC14341E836}" sibTransId="{7AA95586-DE66-477A-91A6-96508484116B}"/>
    <dgm:cxn modelId="{895C903C-693D-4199-8031-D3DDCB88739D}" srcId="{2469879E-2CA4-468E-BEF8-EA5B48A247E1}" destId="{B03DFEBC-BC62-40C6-9C75-ACFC7CA3BB51}" srcOrd="0" destOrd="0" parTransId="{F09D275C-6723-476D-AA60-D0A31D09EBF2}" sibTransId="{37EC89C8-E4EC-429C-B56A-1A7980556890}"/>
    <dgm:cxn modelId="{EED5D460-58E9-48DA-9CD4-7CC7D1659304}" type="presOf" srcId="{DAD8AC3F-B4D0-4F73-ADB3-D5FE30C84A59}" destId="{AAD0A3C7-3D7E-47CE-85C9-D9AF51EA3B0E}" srcOrd="0" destOrd="0" presId="urn:microsoft.com/office/officeart/2005/8/layout/hList1"/>
    <dgm:cxn modelId="{8ABFB144-8118-4013-8F63-54BA45F70B99}" type="presOf" srcId="{9E1CEE38-91F3-4CBA-824F-E8773F7AF9A8}" destId="{65A37DA9-BBE8-496E-8F27-E9210C73D9C5}" srcOrd="0" destOrd="0" presId="urn:microsoft.com/office/officeart/2005/8/layout/hList1"/>
    <dgm:cxn modelId="{3A4F4569-AC81-416C-813A-16415D03E36C}" srcId="{05EFEA22-FF65-4D74-8C0B-77C5F2FE0600}" destId="{64D45472-681D-49EB-9331-A2B1F99B4FA3}" srcOrd="2" destOrd="0" parTransId="{7114FEE8-E98D-43DB-B7DB-0B0D56675845}" sibTransId="{35B62B82-BA9E-4B1F-BFAD-5B65D359CA27}"/>
    <dgm:cxn modelId="{87DBB749-E840-419D-88BF-F75CCCC22B0E}" type="presOf" srcId="{9BAFF985-EBB5-4766-B9AC-074C574944DF}" destId="{3682C89D-59AF-45B0-8783-9CC308588803}" srcOrd="0" destOrd="0" presId="urn:microsoft.com/office/officeart/2005/8/layout/hList1"/>
    <dgm:cxn modelId="{76AAFD6A-AE9A-4114-B784-F565157E5E38}" type="presOf" srcId="{B567F81A-A0A8-4BE2-B5D4-974772524B47}" destId="{167F97BD-A460-46AA-AF8F-63FCFEF6FBA5}" srcOrd="0" destOrd="1" presId="urn:microsoft.com/office/officeart/2005/8/layout/hList1"/>
    <dgm:cxn modelId="{EED5966C-DFC0-43CB-9300-2AD1B64BAC2D}" srcId="{9E1CEE38-91F3-4CBA-824F-E8773F7AF9A8}" destId="{F4D3007C-6307-4D20-BB3D-7231FAC6C66A}" srcOrd="2" destOrd="0" parTransId="{35D9C006-4CA1-4A20-8C3B-56D0A3A111D5}" sibTransId="{68783BDC-D8C0-4D7C-81A8-38E4FEB42414}"/>
    <dgm:cxn modelId="{8630144E-63E9-4F65-8B88-7636EAF71E2E}" type="presOf" srcId="{3E9FECBD-98E1-4300-AB2F-21BAE19AC707}" destId="{5E9D0DFD-40CB-4EA7-90A3-C8950A339B9C}" srcOrd="0" destOrd="0" presId="urn:microsoft.com/office/officeart/2005/8/layout/hList1"/>
    <dgm:cxn modelId="{A3EBEE50-0A42-49F3-AACB-2007EDFA1C0F}" srcId="{2469879E-2CA4-468E-BEF8-EA5B48A247E1}" destId="{B567F81A-A0A8-4BE2-B5D4-974772524B47}" srcOrd="1" destOrd="0" parTransId="{8241F3A0-F419-44E9-BF65-8E87121CA40D}" sibTransId="{AFD74BB2-B9F4-4F6C-8080-792EB9D8F3C8}"/>
    <dgm:cxn modelId="{155E5971-29FE-41F7-9F06-D7B00927F917}" type="presOf" srcId="{05EFEA22-FF65-4D74-8C0B-77C5F2FE0600}" destId="{3B35E8A6-5993-48AE-9421-9B8A2436EE5C}" srcOrd="0" destOrd="0" presId="urn:microsoft.com/office/officeart/2005/8/layout/hList1"/>
    <dgm:cxn modelId="{126FE771-5D15-4BC4-86F7-3127A743DE2B}" srcId="{DAD8AC3F-B4D0-4F73-ADB3-D5FE30C84A59}" destId="{0497703F-4E40-4A41-AB7C-9E80023DC418}" srcOrd="0" destOrd="0" parTransId="{89337911-1BEE-4351-8147-2E1D5098508C}" sibTransId="{55CB14E7-2F6E-4A8F-8A3A-B0414AE8EB6C}"/>
    <dgm:cxn modelId="{63CD0656-7841-4AD8-AE23-142D3EA1D068}" srcId="{F4D3007C-6307-4D20-BB3D-7231FAC6C66A}" destId="{27B86702-8BBD-4F30-B765-A1F06FF371E5}" srcOrd="2" destOrd="0" parTransId="{D85D7345-3F4A-450E-B1AA-E85745269C11}" sibTransId="{661D5A17-EB4E-454E-8D1F-C871E1DF7757}"/>
    <dgm:cxn modelId="{2B0A4459-F065-4E44-88F5-D4931EB76C30}" srcId="{F4D3007C-6307-4D20-BB3D-7231FAC6C66A}" destId="{635C121D-92DD-4D7E-AC2E-823479BFB150}" srcOrd="0" destOrd="0" parTransId="{8A38FE96-4687-453D-9981-E5C83E6E09DE}" sibTransId="{4835DEAE-DB16-4F67-BFC6-AB4A5EDC5D5E}"/>
    <dgm:cxn modelId="{BE90E779-E78B-48FB-B643-2D923C0E9A61}" srcId="{05EFEA22-FF65-4D74-8C0B-77C5F2FE0600}" destId="{4031B806-90B6-450A-B980-07BF457A2114}" srcOrd="1" destOrd="0" parTransId="{D0E47C11-DCB1-40DF-9F32-43729AB282FB}" sibTransId="{65788EF6-1A74-4F0A-8EC1-AADD95F4CD7C}"/>
    <dgm:cxn modelId="{08C0965A-2BAE-4B71-ACBD-F1A0D15FB388}" type="presOf" srcId="{EE266C6D-72CD-4FBD-807A-B4E4A854E79C}" destId="{167F97BD-A460-46AA-AF8F-63FCFEF6FBA5}" srcOrd="0" destOrd="2" presId="urn:microsoft.com/office/officeart/2005/8/layout/hList1"/>
    <dgm:cxn modelId="{7A32E35A-2BF9-4D06-A9D9-D34916464693}" type="presOf" srcId="{F4D3007C-6307-4D20-BB3D-7231FAC6C66A}" destId="{2D323086-15AF-4BC8-862F-B644ECA1AA30}" srcOrd="0" destOrd="0" presId="urn:microsoft.com/office/officeart/2005/8/layout/hList1"/>
    <dgm:cxn modelId="{A1773F81-BCE7-4072-954A-632F66E79CC5}" type="presOf" srcId="{4031B806-90B6-450A-B980-07BF457A2114}" destId="{5E9D0DFD-40CB-4EA7-90A3-C8950A339B9C}" srcOrd="0" destOrd="1" presId="urn:microsoft.com/office/officeart/2005/8/layout/hList1"/>
    <dgm:cxn modelId="{AA57CB87-7F95-428C-A095-8B994AD34E71}" srcId="{DAD8AC3F-B4D0-4F73-ADB3-D5FE30C84A59}" destId="{B590C6B3-57AC-48CD-ADA5-7ED6909EC2C1}" srcOrd="2" destOrd="0" parTransId="{495DB5D8-D548-47F3-848C-895F21798BB8}" sibTransId="{FE305EB6-C98D-440B-B231-9381EF0B190C}"/>
    <dgm:cxn modelId="{2877DC8B-7153-4C1D-9994-9EB157CA7F7E}" type="presOf" srcId="{5D8E1C2C-2CC1-4648-9CD7-5A380FDDBE21}" destId="{2B59EB1B-7D9E-44EF-B969-F98C84796569}" srcOrd="0" destOrd="0" presId="urn:microsoft.com/office/officeart/2005/8/layout/hList1"/>
    <dgm:cxn modelId="{05800E91-0D3A-414F-962F-F6F085B3158C}" type="presOf" srcId="{0497703F-4E40-4A41-AB7C-9E80023DC418}" destId="{EE7815B3-9F51-4589-9362-C30EB9BBBCF3}" srcOrd="0" destOrd="0" presId="urn:microsoft.com/office/officeart/2005/8/layout/hList1"/>
    <dgm:cxn modelId="{8C863BA5-B79A-468D-9DC5-0FE491601DB2}" srcId="{F4D3007C-6307-4D20-BB3D-7231FAC6C66A}" destId="{4FCA2F41-31B7-4BC5-B92E-CC047C45815D}" srcOrd="1" destOrd="0" parTransId="{4B5A6484-0E8F-4DE9-BE81-AC37CA88B07A}" sibTransId="{C4AA4BD1-7E47-494F-965A-A1CB38F0F0DB}"/>
    <dgm:cxn modelId="{C47D7FA9-E5D0-4CCE-AE83-080CA6000BC4}" srcId="{2469879E-2CA4-468E-BEF8-EA5B48A247E1}" destId="{EE266C6D-72CD-4FBD-807A-B4E4A854E79C}" srcOrd="2" destOrd="0" parTransId="{68A6ED7C-6D33-4D97-BFE0-63C1C8FECE34}" sibTransId="{48765EA7-5A89-4334-AC75-EA9768BA52F8}"/>
    <dgm:cxn modelId="{41ECE8B9-FDC2-4D92-846E-EC460A23B8DD}" type="presOf" srcId="{635C121D-92DD-4D7E-AC2E-823479BFB150}" destId="{19C0677C-FB02-4C7D-A086-A49110E7A346}" srcOrd="0" destOrd="0" presId="urn:microsoft.com/office/officeart/2005/8/layout/hList1"/>
    <dgm:cxn modelId="{2FA9B3BF-17B7-48BA-8E6F-FF83C50BC313}" srcId="{05EFEA22-FF65-4D74-8C0B-77C5F2FE0600}" destId="{3E9FECBD-98E1-4300-AB2F-21BAE19AC707}" srcOrd="0" destOrd="0" parTransId="{30672222-7F2C-4AA4-98CE-1A9999B02944}" sibTransId="{5277DC28-224B-40E5-B8FB-040FA70E333A}"/>
    <dgm:cxn modelId="{64BE09CB-1EE8-477F-8CD4-7975149184B3}" srcId="{DAD8AC3F-B4D0-4F73-ADB3-D5FE30C84A59}" destId="{6FBAF8BD-373C-47ED-A220-2DF1A4964178}" srcOrd="1" destOrd="0" parTransId="{177465DF-13D4-4A42-A7C6-124A6D9D5668}" sibTransId="{51C99DBD-37CE-4987-84B5-05C5EA44ED1D}"/>
    <dgm:cxn modelId="{C8B3FECF-E884-4694-B13A-888637A34D46}" srcId="{5D8E1C2C-2CC1-4648-9CD7-5A380FDDBE21}" destId="{9BAFF985-EBB5-4766-B9AC-074C574944DF}" srcOrd="0" destOrd="0" parTransId="{749B65F6-565B-4AC9-AEB0-73021F8D79BF}" sibTransId="{D1BE7496-0F7B-4EB3-9EBA-2F6403A28558}"/>
    <dgm:cxn modelId="{67128CD5-C79C-4588-8D94-B24769334D81}" type="presOf" srcId="{2469879E-2CA4-468E-BEF8-EA5B48A247E1}" destId="{A1164839-96C0-4DCE-A4F1-393B2162A2F9}" srcOrd="0" destOrd="0" presId="urn:microsoft.com/office/officeart/2005/8/layout/hList1"/>
    <dgm:cxn modelId="{95E6D3DD-089D-4B04-88F6-68972B4F13B9}" srcId="{9E1CEE38-91F3-4CBA-824F-E8773F7AF9A8}" destId="{05EFEA22-FF65-4D74-8C0B-77C5F2FE0600}" srcOrd="4" destOrd="0" parTransId="{113983D4-C751-45B5-BEC0-5E78EC08A266}" sibTransId="{0E77C234-A1C9-4A7C-A047-06AD51FD7B84}"/>
    <dgm:cxn modelId="{149FADE6-ADB8-4142-8240-636C1BF821A4}" type="presOf" srcId="{B03DFEBC-BC62-40C6-9C75-ACFC7CA3BB51}" destId="{167F97BD-A460-46AA-AF8F-63FCFEF6FBA5}" srcOrd="0" destOrd="0" presId="urn:microsoft.com/office/officeart/2005/8/layout/hList1"/>
    <dgm:cxn modelId="{35D4B9F5-E459-4764-B686-54A0F88497CA}" type="presOf" srcId="{27B86702-8BBD-4F30-B765-A1F06FF371E5}" destId="{19C0677C-FB02-4C7D-A086-A49110E7A346}" srcOrd="0" destOrd="2" presId="urn:microsoft.com/office/officeart/2005/8/layout/hList1"/>
    <dgm:cxn modelId="{929D54FE-EE0F-4C4D-A9A7-AD9B02E76E0F}" srcId="{9E1CEE38-91F3-4CBA-824F-E8773F7AF9A8}" destId="{2469879E-2CA4-468E-BEF8-EA5B48A247E1}" srcOrd="0" destOrd="0" parTransId="{C3BD0811-C574-48C5-B388-AC930458511A}" sibTransId="{EF12F068-8697-4BEC-B5DC-73D07951DD79}"/>
    <dgm:cxn modelId="{1618F91A-19A2-4995-9879-63E49EC79421}" type="presParOf" srcId="{65A37DA9-BBE8-496E-8F27-E9210C73D9C5}" destId="{895CC9C0-A9C1-43F9-9B5B-DBFC091F868D}" srcOrd="0" destOrd="0" presId="urn:microsoft.com/office/officeart/2005/8/layout/hList1"/>
    <dgm:cxn modelId="{32AE018B-0339-46BF-87D0-88E105BEAB83}" type="presParOf" srcId="{895CC9C0-A9C1-43F9-9B5B-DBFC091F868D}" destId="{A1164839-96C0-4DCE-A4F1-393B2162A2F9}" srcOrd="0" destOrd="0" presId="urn:microsoft.com/office/officeart/2005/8/layout/hList1"/>
    <dgm:cxn modelId="{0EFBA109-E85D-42ED-8D1A-A4E1D9D66F20}" type="presParOf" srcId="{895CC9C0-A9C1-43F9-9B5B-DBFC091F868D}" destId="{167F97BD-A460-46AA-AF8F-63FCFEF6FBA5}" srcOrd="1" destOrd="0" presId="urn:microsoft.com/office/officeart/2005/8/layout/hList1"/>
    <dgm:cxn modelId="{E407568F-AFF8-41AC-A0C0-C4CFDC985418}" type="presParOf" srcId="{65A37DA9-BBE8-496E-8F27-E9210C73D9C5}" destId="{7E1FAD3E-A60B-4081-B441-81A408F312DC}" srcOrd="1" destOrd="0" presId="urn:microsoft.com/office/officeart/2005/8/layout/hList1"/>
    <dgm:cxn modelId="{596FF9C5-0182-4CF4-BA67-7B2A5E97AADF}" type="presParOf" srcId="{65A37DA9-BBE8-496E-8F27-E9210C73D9C5}" destId="{EB115E91-167D-4FD8-AB18-5D18437AA7F6}" srcOrd="2" destOrd="0" presId="urn:microsoft.com/office/officeart/2005/8/layout/hList1"/>
    <dgm:cxn modelId="{0F9EE2B3-C7FB-44D8-93F6-9E0F1747E628}" type="presParOf" srcId="{EB115E91-167D-4FD8-AB18-5D18437AA7F6}" destId="{AAD0A3C7-3D7E-47CE-85C9-D9AF51EA3B0E}" srcOrd="0" destOrd="0" presId="urn:microsoft.com/office/officeart/2005/8/layout/hList1"/>
    <dgm:cxn modelId="{34699901-597A-4972-8A77-184C9F04561A}" type="presParOf" srcId="{EB115E91-167D-4FD8-AB18-5D18437AA7F6}" destId="{EE7815B3-9F51-4589-9362-C30EB9BBBCF3}" srcOrd="1" destOrd="0" presId="urn:microsoft.com/office/officeart/2005/8/layout/hList1"/>
    <dgm:cxn modelId="{AEA23FDE-E667-4CC7-A0CE-C69E9B87AF49}" type="presParOf" srcId="{65A37DA9-BBE8-496E-8F27-E9210C73D9C5}" destId="{B9B62D02-A4F3-42B2-BC43-3D168B91F439}" srcOrd="3" destOrd="0" presId="urn:microsoft.com/office/officeart/2005/8/layout/hList1"/>
    <dgm:cxn modelId="{6BFCD914-6B15-4A44-8D8C-A98986687F90}" type="presParOf" srcId="{65A37DA9-BBE8-496E-8F27-E9210C73D9C5}" destId="{720DA8C4-85C4-46B0-8606-686AC44F3E98}" srcOrd="4" destOrd="0" presId="urn:microsoft.com/office/officeart/2005/8/layout/hList1"/>
    <dgm:cxn modelId="{0C7AC32C-FD4F-49A7-8BFE-57310362F7D3}" type="presParOf" srcId="{720DA8C4-85C4-46B0-8606-686AC44F3E98}" destId="{2D323086-15AF-4BC8-862F-B644ECA1AA30}" srcOrd="0" destOrd="0" presId="urn:microsoft.com/office/officeart/2005/8/layout/hList1"/>
    <dgm:cxn modelId="{CBC8FA2B-C32B-4FB8-BC80-152FA27D2F7E}" type="presParOf" srcId="{720DA8C4-85C4-46B0-8606-686AC44F3E98}" destId="{19C0677C-FB02-4C7D-A086-A49110E7A346}" srcOrd="1" destOrd="0" presId="urn:microsoft.com/office/officeart/2005/8/layout/hList1"/>
    <dgm:cxn modelId="{A7CBE5F8-76FF-4BB9-9429-2753667F78BD}" type="presParOf" srcId="{65A37DA9-BBE8-496E-8F27-E9210C73D9C5}" destId="{67A81921-594C-49A1-BCDA-EC0020FF8A81}" srcOrd="5" destOrd="0" presId="urn:microsoft.com/office/officeart/2005/8/layout/hList1"/>
    <dgm:cxn modelId="{FB463161-23C4-40E7-A597-E2B295680C51}" type="presParOf" srcId="{65A37DA9-BBE8-496E-8F27-E9210C73D9C5}" destId="{4C2CF384-126C-4471-A3F1-AC6CC1629E49}" srcOrd="6" destOrd="0" presId="urn:microsoft.com/office/officeart/2005/8/layout/hList1"/>
    <dgm:cxn modelId="{01C2F1D0-9BE6-4705-A3B9-98B821A4372F}" type="presParOf" srcId="{4C2CF384-126C-4471-A3F1-AC6CC1629E49}" destId="{2B59EB1B-7D9E-44EF-B969-F98C84796569}" srcOrd="0" destOrd="0" presId="urn:microsoft.com/office/officeart/2005/8/layout/hList1"/>
    <dgm:cxn modelId="{AD04F562-E738-44DF-8EC5-A253F48A2CFC}" type="presParOf" srcId="{4C2CF384-126C-4471-A3F1-AC6CC1629E49}" destId="{3682C89D-59AF-45B0-8783-9CC308588803}" srcOrd="1" destOrd="0" presId="urn:microsoft.com/office/officeart/2005/8/layout/hList1"/>
    <dgm:cxn modelId="{E9C5A2AF-A9F7-4BD7-BEAC-830D2CC107C3}" type="presParOf" srcId="{65A37DA9-BBE8-496E-8F27-E9210C73D9C5}" destId="{9520B2E7-8573-48B6-A3F0-E9E073627D78}" srcOrd="7" destOrd="0" presId="urn:microsoft.com/office/officeart/2005/8/layout/hList1"/>
    <dgm:cxn modelId="{A829AE96-EE52-4E46-A8B3-47B463FD6329}" type="presParOf" srcId="{65A37DA9-BBE8-496E-8F27-E9210C73D9C5}" destId="{18AF6B2F-0E6A-4B00-9ED8-973B097F3875}" srcOrd="8" destOrd="0" presId="urn:microsoft.com/office/officeart/2005/8/layout/hList1"/>
    <dgm:cxn modelId="{9546C2CF-8BBF-48C3-8E9C-AE32DEE5891E}" type="presParOf" srcId="{18AF6B2F-0E6A-4B00-9ED8-973B097F3875}" destId="{3B35E8A6-5993-48AE-9421-9B8A2436EE5C}" srcOrd="0" destOrd="0" presId="urn:microsoft.com/office/officeart/2005/8/layout/hList1"/>
    <dgm:cxn modelId="{BBF5C661-8278-4D8C-90DF-06044FB601B9}" type="presParOf" srcId="{18AF6B2F-0E6A-4B00-9ED8-973B097F3875}" destId="{5E9D0DFD-40CB-4EA7-90A3-C8950A339B9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CCFFA-DF29-4DD5-B6DF-F13BEDEF2463}"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en-IN"/>
        </a:p>
      </dgm:t>
    </dgm:pt>
    <dgm:pt modelId="{86D37300-BA29-497D-B049-C877CAE9BE0D}">
      <dgm:prSet phldrT="[Text]" custT="1"/>
      <dgm:spPr/>
      <dgm:t>
        <a:bodyPr/>
        <a:lstStyle/>
        <a:p>
          <a:pPr algn="just"/>
          <a:r>
            <a:rPr lang="en-US" sz="1600" dirty="0">
              <a:solidFill>
                <a:schemeClr val="tx1"/>
              </a:solidFill>
              <a:latin typeface="Arial" panose="020B0604020202020204" pitchFamily="34" charset="0"/>
              <a:cs typeface="Arial" panose="020B0604020202020204" pitchFamily="34" charset="0"/>
            </a:rPr>
            <a:t>Manufacturer Storage with Direct Shipping</a:t>
          </a:r>
          <a:endParaRPr lang="en-IN" sz="1600" dirty="0">
            <a:solidFill>
              <a:schemeClr val="tx1"/>
            </a:solidFill>
            <a:latin typeface="Arial" panose="020B0604020202020204" pitchFamily="34" charset="0"/>
            <a:cs typeface="Arial" panose="020B0604020202020204" pitchFamily="34" charset="0"/>
          </a:endParaRPr>
        </a:p>
      </dgm:t>
    </dgm:pt>
    <dgm:pt modelId="{E5287C2A-7559-4E31-9533-A161698788A1}" type="parTrans" cxnId="{6710A607-CC62-4F11-AA34-B0B88C769B5E}">
      <dgm:prSet/>
      <dgm:spPr/>
      <dgm:t>
        <a:bodyPr/>
        <a:lstStyle/>
        <a:p>
          <a:pPr algn="just"/>
          <a:endParaRPr lang="en-IN" sz="1600">
            <a:latin typeface="Arial" panose="020B0604020202020204" pitchFamily="34" charset="0"/>
            <a:cs typeface="Arial" panose="020B0604020202020204" pitchFamily="34" charset="0"/>
          </a:endParaRPr>
        </a:p>
      </dgm:t>
    </dgm:pt>
    <dgm:pt modelId="{4AA936CF-A9FC-43B4-902E-8DD815D43CE4}" type="sibTrans" cxnId="{6710A607-CC62-4F11-AA34-B0B88C769B5E}">
      <dgm:prSet/>
      <dgm:spPr/>
      <dgm:t>
        <a:bodyPr/>
        <a:lstStyle/>
        <a:p>
          <a:pPr algn="just"/>
          <a:endParaRPr lang="en-IN" sz="1600">
            <a:latin typeface="Arial" panose="020B0604020202020204" pitchFamily="34" charset="0"/>
            <a:cs typeface="Arial" panose="020B0604020202020204" pitchFamily="34" charset="0"/>
          </a:endParaRPr>
        </a:p>
      </dgm:t>
    </dgm:pt>
    <dgm:pt modelId="{836D2095-BDB9-45C7-912E-1F68BB1C2DE0}">
      <dgm:prSet phldrT="[Text]" custT="1"/>
      <dgm:spPr/>
      <dgm:t>
        <a:bodyPr/>
        <a:lstStyle/>
        <a:p>
          <a:pPr algn="just"/>
          <a:r>
            <a:rPr lang="en-US" sz="1600" dirty="0">
              <a:solidFill>
                <a:schemeClr val="tx1"/>
              </a:solidFill>
              <a:latin typeface="Arial" panose="020B0604020202020204" pitchFamily="34" charset="0"/>
              <a:cs typeface="Arial" panose="020B0604020202020204" pitchFamily="34" charset="0"/>
            </a:rPr>
            <a:t>Manufacturer storage with direct shipping and in-transit merge</a:t>
          </a:r>
          <a:endParaRPr lang="en-IN" sz="1600" dirty="0">
            <a:solidFill>
              <a:schemeClr val="tx1"/>
            </a:solidFill>
            <a:latin typeface="Arial" panose="020B0604020202020204" pitchFamily="34" charset="0"/>
            <a:cs typeface="Arial" panose="020B0604020202020204" pitchFamily="34" charset="0"/>
          </a:endParaRPr>
        </a:p>
      </dgm:t>
    </dgm:pt>
    <dgm:pt modelId="{35A23BC7-7F73-4A60-89F3-F96F85CFC49D}" type="parTrans" cxnId="{0B9866FD-2A56-4AD2-B806-071F162CAB08}">
      <dgm:prSet/>
      <dgm:spPr/>
      <dgm:t>
        <a:bodyPr/>
        <a:lstStyle/>
        <a:p>
          <a:pPr algn="just"/>
          <a:endParaRPr lang="en-IN" sz="1600">
            <a:latin typeface="Arial" panose="020B0604020202020204" pitchFamily="34" charset="0"/>
            <a:cs typeface="Arial" panose="020B0604020202020204" pitchFamily="34" charset="0"/>
          </a:endParaRPr>
        </a:p>
      </dgm:t>
    </dgm:pt>
    <dgm:pt modelId="{51F8EB91-63B5-42DE-919B-F518F1104E7C}" type="sibTrans" cxnId="{0B9866FD-2A56-4AD2-B806-071F162CAB08}">
      <dgm:prSet/>
      <dgm:spPr/>
      <dgm:t>
        <a:bodyPr/>
        <a:lstStyle/>
        <a:p>
          <a:pPr algn="just"/>
          <a:endParaRPr lang="en-IN" sz="1600">
            <a:latin typeface="Arial" panose="020B0604020202020204" pitchFamily="34" charset="0"/>
            <a:cs typeface="Arial" panose="020B0604020202020204" pitchFamily="34" charset="0"/>
          </a:endParaRPr>
        </a:p>
      </dgm:t>
    </dgm:pt>
    <dgm:pt modelId="{9BA9C5A1-D334-4950-8C16-3BD282C34231}">
      <dgm:prSet phldrT="[Text]" custT="1"/>
      <dgm:spPr/>
      <dgm:t>
        <a:bodyPr/>
        <a:lstStyle/>
        <a:p>
          <a:pPr algn="just"/>
          <a:r>
            <a:rPr lang="en-US" sz="1600" dirty="0">
              <a:solidFill>
                <a:schemeClr val="tx1"/>
              </a:solidFill>
              <a:latin typeface="Arial" panose="020B0604020202020204" pitchFamily="34" charset="0"/>
              <a:cs typeface="Arial" panose="020B0604020202020204" pitchFamily="34" charset="0"/>
            </a:rPr>
            <a:t>Distributor storage with carrier delivery</a:t>
          </a:r>
          <a:endParaRPr lang="en-IN" sz="1600" dirty="0">
            <a:solidFill>
              <a:schemeClr val="tx1"/>
            </a:solidFill>
            <a:latin typeface="Arial" panose="020B0604020202020204" pitchFamily="34" charset="0"/>
            <a:cs typeface="Arial" panose="020B0604020202020204" pitchFamily="34" charset="0"/>
          </a:endParaRPr>
        </a:p>
      </dgm:t>
    </dgm:pt>
    <dgm:pt modelId="{544F087F-3AC9-4C43-B6D6-0274C1EA92C0}" type="parTrans" cxnId="{CA037745-2F56-4F40-B003-16EC938B2801}">
      <dgm:prSet/>
      <dgm:spPr/>
      <dgm:t>
        <a:bodyPr/>
        <a:lstStyle/>
        <a:p>
          <a:pPr algn="just"/>
          <a:endParaRPr lang="en-IN" sz="1600">
            <a:latin typeface="Arial" panose="020B0604020202020204" pitchFamily="34" charset="0"/>
            <a:cs typeface="Arial" panose="020B0604020202020204" pitchFamily="34" charset="0"/>
          </a:endParaRPr>
        </a:p>
      </dgm:t>
    </dgm:pt>
    <dgm:pt modelId="{2884AC32-6E9F-43C6-8527-2F12792AF6EC}" type="sibTrans" cxnId="{CA037745-2F56-4F40-B003-16EC938B2801}">
      <dgm:prSet/>
      <dgm:spPr/>
      <dgm:t>
        <a:bodyPr/>
        <a:lstStyle/>
        <a:p>
          <a:pPr algn="just"/>
          <a:endParaRPr lang="en-IN" sz="1600">
            <a:latin typeface="Arial" panose="020B0604020202020204" pitchFamily="34" charset="0"/>
            <a:cs typeface="Arial" panose="020B0604020202020204" pitchFamily="34" charset="0"/>
          </a:endParaRPr>
        </a:p>
      </dgm:t>
    </dgm:pt>
    <dgm:pt modelId="{CFFAE6AB-A305-40F8-AD7E-271AECB95C6C}">
      <dgm:prSet phldrT="[Text]" custT="1"/>
      <dgm:spPr/>
      <dgm:t>
        <a:bodyPr/>
        <a:lstStyle/>
        <a:p>
          <a:pPr algn="just"/>
          <a:r>
            <a:rPr lang="en-US" sz="1600" dirty="0">
              <a:solidFill>
                <a:schemeClr val="tx1"/>
              </a:solidFill>
              <a:latin typeface="Arial" panose="020B0604020202020204" pitchFamily="34" charset="0"/>
              <a:cs typeface="Arial" panose="020B0604020202020204" pitchFamily="34" charset="0"/>
            </a:rPr>
            <a:t>Manufacturer/distributor storage with customer pickup </a:t>
          </a:r>
          <a:endParaRPr lang="en-IN" sz="1600" dirty="0">
            <a:solidFill>
              <a:schemeClr val="tx1"/>
            </a:solidFill>
            <a:latin typeface="Arial" panose="020B0604020202020204" pitchFamily="34" charset="0"/>
            <a:cs typeface="Arial" panose="020B0604020202020204" pitchFamily="34" charset="0"/>
          </a:endParaRPr>
        </a:p>
      </dgm:t>
    </dgm:pt>
    <dgm:pt modelId="{2F9C16A0-A165-4000-A6E4-14D5C9110BA0}" type="parTrans" cxnId="{AD8ECD7B-E6FB-4CA4-9854-E8C0829FF5D8}">
      <dgm:prSet/>
      <dgm:spPr/>
      <dgm:t>
        <a:bodyPr/>
        <a:lstStyle/>
        <a:p>
          <a:pPr algn="just"/>
          <a:endParaRPr lang="en-IN" sz="1600">
            <a:latin typeface="Arial" panose="020B0604020202020204" pitchFamily="34" charset="0"/>
            <a:cs typeface="Arial" panose="020B0604020202020204" pitchFamily="34" charset="0"/>
          </a:endParaRPr>
        </a:p>
      </dgm:t>
    </dgm:pt>
    <dgm:pt modelId="{F9254610-37B2-477E-A122-D7292DDD09CA}" type="sibTrans" cxnId="{AD8ECD7B-E6FB-4CA4-9854-E8C0829FF5D8}">
      <dgm:prSet/>
      <dgm:spPr/>
      <dgm:t>
        <a:bodyPr/>
        <a:lstStyle/>
        <a:p>
          <a:pPr algn="just"/>
          <a:endParaRPr lang="en-IN" sz="1600">
            <a:latin typeface="Arial" panose="020B0604020202020204" pitchFamily="34" charset="0"/>
            <a:cs typeface="Arial" panose="020B0604020202020204" pitchFamily="34" charset="0"/>
          </a:endParaRPr>
        </a:p>
      </dgm:t>
    </dgm:pt>
    <dgm:pt modelId="{FF4B94BB-E7D9-4012-9BEF-634C66645932}">
      <dgm:prSet custT="1"/>
      <dgm:spPr/>
      <dgm:t>
        <a:bodyPr/>
        <a:lstStyle/>
        <a:p>
          <a:pPr algn="just"/>
          <a:r>
            <a:rPr lang="en-US" sz="1600" dirty="0">
              <a:solidFill>
                <a:schemeClr val="tx1"/>
              </a:solidFill>
              <a:latin typeface="Arial" panose="020B0604020202020204" pitchFamily="34" charset="0"/>
              <a:cs typeface="Arial" panose="020B0604020202020204" pitchFamily="34" charset="0"/>
            </a:rPr>
            <a:t>Distributor storage with last-mile delivery </a:t>
          </a:r>
          <a:endParaRPr lang="en-IN" sz="1600" dirty="0">
            <a:solidFill>
              <a:schemeClr val="tx1"/>
            </a:solidFill>
            <a:latin typeface="Arial" panose="020B0604020202020204" pitchFamily="34" charset="0"/>
            <a:cs typeface="Arial" panose="020B0604020202020204" pitchFamily="34" charset="0"/>
          </a:endParaRPr>
        </a:p>
      </dgm:t>
    </dgm:pt>
    <dgm:pt modelId="{8744C3AE-9E7F-427F-B350-21EAD7FD60CD}" type="parTrans" cxnId="{8CF52E2D-7305-477F-A691-DA824BB72681}">
      <dgm:prSet/>
      <dgm:spPr/>
      <dgm:t>
        <a:bodyPr/>
        <a:lstStyle/>
        <a:p>
          <a:pPr algn="just"/>
          <a:endParaRPr lang="en-IN" sz="1600">
            <a:latin typeface="Arial" panose="020B0604020202020204" pitchFamily="34" charset="0"/>
            <a:cs typeface="Arial" panose="020B0604020202020204" pitchFamily="34" charset="0"/>
          </a:endParaRPr>
        </a:p>
      </dgm:t>
    </dgm:pt>
    <dgm:pt modelId="{98072F17-C098-4075-9260-93EAF065CCF3}" type="sibTrans" cxnId="{8CF52E2D-7305-477F-A691-DA824BB72681}">
      <dgm:prSet/>
      <dgm:spPr/>
      <dgm:t>
        <a:bodyPr/>
        <a:lstStyle/>
        <a:p>
          <a:pPr algn="just"/>
          <a:endParaRPr lang="en-IN" sz="1600">
            <a:latin typeface="Arial" panose="020B0604020202020204" pitchFamily="34" charset="0"/>
            <a:cs typeface="Arial" panose="020B0604020202020204" pitchFamily="34" charset="0"/>
          </a:endParaRPr>
        </a:p>
      </dgm:t>
    </dgm:pt>
    <dgm:pt modelId="{9BBD0C91-F75A-4DCB-A2A7-6DB0F024C593}">
      <dgm:prSet phldrT="[Text]" custT="1"/>
      <dgm:spPr/>
      <dgm:t>
        <a:bodyPr/>
        <a:lstStyle/>
        <a:p>
          <a:pPr algn="just">
            <a:buClr>
              <a:schemeClr val="dk1"/>
            </a:buClr>
            <a:buSzPts val="1600"/>
            <a:buNone/>
          </a:pPr>
          <a:r>
            <a:rPr lang="en-US" sz="1600" dirty="0">
              <a:solidFill>
                <a:schemeClr val="tx1"/>
              </a:solidFill>
              <a:latin typeface="Arial" panose="020B0604020202020204" pitchFamily="34" charset="0"/>
              <a:cs typeface="Arial" panose="020B0604020202020204" pitchFamily="34" charset="0"/>
            </a:rPr>
            <a:t>Retail storage with customer pickup</a:t>
          </a:r>
          <a:endParaRPr lang="en-IN" sz="1600" dirty="0">
            <a:solidFill>
              <a:schemeClr val="tx1"/>
            </a:solidFill>
            <a:latin typeface="Arial" panose="020B0604020202020204" pitchFamily="34" charset="0"/>
            <a:cs typeface="Arial" panose="020B0604020202020204" pitchFamily="34" charset="0"/>
          </a:endParaRPr>
        </a:p>
      </dgm:t>
    </dgm:pt>
    <dgm:pt modelId="{0DD56E8D-8EE3-4C13-A567-164585C18B67}" type="parTrans" cxnId="{AA1A64EE-D725-4191-82EF-439941312E87}">
      <dgm:prSet/>
      <dgm:spPr/>
      <dgm:t>
        <a:bodyPr/>
        <a:lstStyle/>
        <a:p>
          <a:pPr algn="just"/>
          <a:endParaRPr lang="en-IN" sz="1600">
            <a:latin typeface="Arial" panose="020B0604020202020204" pitchFamily="34" charset="0"/>
            <a:cs typeface="Arial" panose="020B0604020202020204" pitchFamily="34" charset="0"/>
          </a:endParaRPr>
        </a:p>
      </dgm:t>
    </dgm:pt>
    <dgm:pt modelId="{1367B9F5-9090-41AC-A399-E1128C894162}" type="sibTrans" cxnId="{AA1A64EE-D725-4191-82EF-439941312E87}">
      <dgm:prSet/>
      <dgm:spPr/>
      <dgm:t>
        <a:bodyPr/>
        <a:lstStyle/>
        <a:p>
          <a:pPr algn="just"/>
          <a:endParaRPr lang="en-IN" sz="1600">
            <a:latin typeface="Arial" panose="020B0604020202020204" pitchFamily="34" charset="0"/>
            <a:cs typeface="Arial" panose="020B0604020202020204" pitchFamily="34" charset="0"/>
          </a:endParaRPr>
        </a:p>
      </dgm:t>
    </dgm:pt>
    <dgm:pt modelId="{5C988745-CB92-454F-924B-A0EE4EDE8931}" type="pres">
      <dgm:prSet presAssocID="{EA5CCFFA-DF29-4DD5-B6DF-F13BEDEF2463}" presName="Name0" presStyleCnt="0">
        <dgm:presLayoutVars>
          <dgm:chMax val="7"/>
          <dgm:chPref val="7"/>
          <dgm:dir/>
        </dgm:presLayoutVars>
      </dgm:prSet>
      <dgm:spPr/>
    </dgm:pt>
    <dgm:pt modelId="{0289FD74-C68D-463F-AA95-0FA38415FE0F}" type="pres">
      <dgm:prSet presAssocID="{EA5CCFFA-DF29-4DD5-B6DF-F13BEDEF2463}" presName="Name1" presStyleCnt="0"/>
      <dgm:spPr/>
    </dgm:pt>
    <dgm:pt modelId="{44EC0B0D-B49D-4687-987B-EDC004306AC1}" type="pres">
      <dgm:prSet presAssocID="{EA5CCFFA-DF29-4DD5-B6DF-F13BEDEF2463}" presName="cycle" presStyleCnt="0"/>
      <dgm:spPr/>
    </dgm:pt>
    <dgm:pt modelId="{4E6FAED7-181A-4648-9DDB-49898CD10376}" type="pres">
      <dgm:prSet presAssocID="{EA5CCFFA-DF29-4DD5-B6DF-F13BEDEF2463}" presName="srcNode" presStyleLbl="node1" presStyleIdx="0" presStyleCnt="6"/>
      <dgm:spPr/>
    </dgm:pt>
    <dgm:pt modelId="{3E9FD24F-F3A6-4C08-B722-33969FD5A0BB}" type="pres">
      <dgm:prSet presAssocID="{EA5CCFFA-DF29-4DD5-B6DF-F13BEDEF2463}" presName="conn" presStyleLbl="parChTrans1D2" presStyleIdx="0" presStyleCnt="1"/>
      <dgm:spPr/>
    </dgm:pt>
    <dgm:pt modelId="{EABBDE1C-3FA4-4AB2-A2F5-2C408D807106}" type="pres">
      <dgm:prSet presAssocID="{EA5CCFFA-DF29-4DD5-B6DF-F13BEDEF2463}" presName="extraNode" presStyleLbl="node1" presStyleIdx="0" presStyleCnt="6"/>
      <dgm:spPr/>
    </dgm:pt>
    <dgm:pt modelId="{11EE20CC-1F49-455B-9E00-7E93D0C5E9E3}" type="pres">
      <dgm:prSet presAssocID="{EA5CCFFA-DF29-4DD5-B6DF-F13BEDEF2463}" presName="dstNode" presStyleLbl="node1" presStyleIdx="0" presStyleCnt="6"/>
      <dgm:spPr/>
    </dgm:pt>
    <dgm:pt modelId="{1039B779-0FB8-4E09-AD83-2C7C47A15A68}" type="pres">
      <dgm:prSet presAssocID="{86D37300-BA29-497D-B049-C877CAE9BE0D}" presName="text_1" presStyleLbl="node1" presStyleIdx="0" presStyleCnt="6">
        <dgm:presLayoutVars>
          <dgm:bulletEnabled val="1"/>
        </dgm:presLayoutVars>
      </dgm:prSet>
      <dgm:spPr/>
    </dgm:pt>
    <dgm:pt modelId="{4E1F893C-2ED9-43F5-A074-92074EDB3E92}" type="pres">
      <dgm:prSet presAssocID="{86D37300-BA29-497D-B049-C877CAE9BE0D}" presName="accent_1" presStyleCnt="0"/>
      <dgm:spPr/>
    </dgm:pt>
    <dgm:pt modelId="{2D61DBCC-43FE-4C4E-8270-F62685C45D2E}" type="pres">
      <dgm:prSet presAssocID="{86D37300-BA29-497D-B049-C877CAE9BE0D}" presName="accentRepeatNode" presStyleLbl="solidFgAcc1" presStyleIdx="0" presStyleCnt="6"/>
      <dgm:spPr/>
    </dgm:pt>
    <dgm:pt modelId="{08A8B3D6-6A23-4CE7-8916-2D8C8CEB088F}" type="pres">
      <dgm:prSet presAssocID="{836D2095-BDB9-45C7-912E-1F68BB1C2DE0}" presName="text_2" presStyleLbl="node1" presStyleIdx="1" presStyleCnt="6">
        <dgm:presLayoutVars>
          <dgm:bulletEnabled val="1"/>
        </dgm:presLayoutVars>
      </dgm:prSet>
      <dgm:spPr/>
    </dgm:pt>
    <dgm:pt modelId="{E0103A8B-1481-4537-B1B4-8575CD6AFAEF}" type="pres">
      <dgm:prSet presAssocID="{836D2095-BDB9-45C7-912E-1F68BB1C2DE0}" presName="accent_2" presStyleCnt="0"/>
      <dgm:spPr/>
    </dgm:pt>
    <dgm:pt modelId="{3B2A5BF3-3091-4E9E-B430-21199A33A055}" type="pres">
      <dgm:prSet presAssocID="{836D2095-BDB9-45C7-912E-1F68BB1C2DE0}" presName="accentRepeatNode" presStyleLbl="solidFgAcc1" presStyleIdx="1" presStyleCnt="6"/>
      <dgm:spPr/>
    </dgm:pt>
    <dgm:pt modelId="{27F3EF5E-201E-4F52-B02F-3DE92C42C3C1}" type="pres">
      <dgm:prSet presAssocID="{9BA9C5A1-D334-4950-8C16-3BD282C34231}" presName="text_3" presStyleLbl="node1" presStyleIdx="2" presStyleCnt="6">
        <dgm:presLayoutVars>
          <dgm:bulletEnabled val="1"/>
        </dgm:presLayoutVars>
      </dgm:prSet>
      <dgm:spPr/>
    </dgm:pt>
    <dgm:pt modelId="{19261CCE-4AD4-476B-802A-0C362A5632E7}" type="pres">
      <dgm:prSet presAssocID="{9BA9C5A1-D334-4950-8C16-3BD282C34231}" presName="accent_3" presStyleCnt="0"/>
      <dgm:spPr/>
    </dgm:pt>
    <dgm:pt modelId="{D905DAC7-7E12-4A79-AE38-13D73B8A343C}" type="pres">
      <dgm:prSet presAssocID="{9BA9C5A1-D334-4950-8C16-3BD282C34231}" presName="accentRepeatNode" presStyleLbl="solidFgAcc1" presStyleIdx="2" presStyleCnt="6"/>
      <dgm:spPr/>
    </dgm:pt>
    <dgm:pt modelId="{7C92C8C8-F42E-473B-A230-726358E351B1}" type="pres">
      <dgm:prSet presAssocID="{FF4B94BB-E7D9-4012-9BEF-634C66645932}" presName="text_4" presStyleLbl="node1" presStyleIdx="3" presStyleCnt="6">
        <dgm:presLayoutVars>
          <dgm:bulletEnabled val="1"/>
        </dgm:presLayoutVars>
      </dgm:prSet>
      <dgm:spPr/>
    </dgm:pt>
    <dgm:pt modelId="{C335A4C3-6166-4A08-A0B3-F746ACD5CD66}" type="pres">
      <dgm:prSet presAssocID="{FF4B94BB-E7D9-4012-9BEF-634C66645932}" presName="accent_4" presStyleCnt="0"/>
      <dgm:spPr/>
    </dgm:pt>
    <dgm:pt modelId="{BCAEF84B-FB16-4627-8B92-CD064A7A050B}" type="pres">
      <dgm:prSet presAssocID="{FF4B94BB-E7D9-4012-9BEF-634C66645932}" presName="accentRepeatNode" presStyleLbl="solidFgAcc1" presStyleIdx="3" presStyleCnt="6"/>
      <dgm:spPr/>
    </dgm:pt>
    <dgm:pt modelId="{40FAB2C9-9C5C-49D7-B018-49B5C9CB5E10}" type="pres">
      <dgm:prSet presAssocID="{CFFAE6AB-A305-40F8-AD7E-271AECB95C6C}" presName="text_5" presStyleLbl="node1" presStyleIdx="4" presStyleCnt="6">
        <dgm:presLayoutVars>
          <dgm:bulletEnabled val="1"/>
        </dgm:presLayoutVars>
      </dgm:prSet>
      <dgm:spPr/>
    </dgm:pt>
    <dgm:pt modelId="{BF72E1D0-2A11-406C-8B73-A461E6BFEED8}" type="pres">
      <dgm:prSet presAssocID="{CFFAE6AB-A305-40F8-AD7E-271AECB95C6C}" presName="accent_5" presStyleCnt="0"/>
      <dgm:spPr/>
    </dgm:pt>
    <dgm:pt modelId="{23AAD330-4ECB-49BD-BB76-58B3B444193D}" type="pres">
      <dgm:prSet presAssocID="{CFFAE6AB-A305-40F8-AD7E-271AECB95C6C}" presName="accentRepeatNode" presStyleLbl="solidFgAcc1" presStyleIdx="4" presStyleCnt="6"/>
      <dgm:spPr/>
    </dgm:pt>
    <dgm:pt modelId="{CAD4BA88-B494-4678-9243-E13C63889D9D}" type="pres">
      <dgm:prSet presAssocID="{9BBD0C91-F75A-4DCB-A2A7-6DB0F024C593}" presName="text_6" presStyleLbl="node1" presStyleIdx="5" presStyleCnt="6">
        <dgm:presLayoutVars>
          <dgm:bulletEnabled val="1"/>
        </dgm:presLayoutVars>
      </dgm:prSet>
      <dgm:spPr/>
    </dgm:pt>
    <dgm:pt modelId="{6DFC3CAA-3525-4598-98F8-040AC6082FF2}" type="pres">
      <dgm:prSet presAssocID="{9BBD0C91-F75A-4DCB-A2A7-6DB0F024C593}" presName="accent_6" presStyleCnt="0"/>
      <dgm:spPr/>
    </dgm:pt>
    <dgm:pt modelId="{918DE67D-198C-452F-B410-225F99BE98D1}" type="pres">
      <dgm:prSet presAssocID="{9BBD0C91-F75A-4DCB-A2A7-6DB0F024C593}" presName="accentRepeatNode" presStyleLbl="solidFgAcc1" presStyleIdx="5" presStyleCnt="6"/>
      <dgm:spPr/>
    </dgm:pt>
  </dgm:ptLst>
  <dgm:cxnLst>
    <dgm:cxn modelId="{6710A607-CC62-4F11-AA34-B0B88C769B5E}" srcId="{EA5CCFFA-DF29-4DD5-B6DF-F13BEDEF2463}" destId="{86D37300-BA29-497D-B049-C877CAE9BE0D}" srcOrd="0" destOrd="0" parTransId="{E5287C2A-7559-4E31-9533-A161698788A1}" sibTransId="{4AA936CF-A9FC-43B4-902E-8DD815D43CE4}"/>
    <dgm:cxn modelId="{8CF52E2D-7305-477F-A691-DA824BB72681}" srcId="{EA5CCFFA-DF29-4DD5-B6DF-F13BEDEF2463}" destId="{FF4B94BB-E7D9-4012-9BEF-634C66645932}" srcOrd="3" destOrd="0" parTransId="{8744C3AE-9E7F-427F-B350-21EAD7FD60CD}" sibTransId="{98072F17-C098-4075-9260-93EAF065CCF3}"/>
    <dgm:cxn modelId="{C7C9372F-245C-4839-AA3E-9CA2F7E21FA5}" type="presOf" srcId="{9BA9C5A1-D334-4950-8C16-3BD282C34231}" destId="{27F3EF5E-201E-4F52-B02F-3DE92C42C3C1}" srcOrd="0" destOrd="0" presId="urn:microsoft.com/office/officeart/2008/layout/VerticalCurvedList"/>
    <dgm:cxn modelId="{CA037745-2F56-4F40-B003-16EC938B2801}" srcId="{EA5CCFFA-DF29-4DD5-B6DF-F13BEDEF2463}" destId="{9BA9C5A1-D334-4950-8C16-3BD282C34231}" srcOrd="2" destOrd="0" parTransId="{544F087F-3AC9-4C43-B6D6-0274C1EA92C0}" sibTransId="{2884AC32-6E9F-43C6-8527-2F12792AF6EC}"/>
    <dgm:cxn modelId="{76C8C973-E656-4252-BA91-4A9619FE29B6}" type="presOf" srcId="{EA5CCFFA-DF29-4DD5-B6DF-F13BEDEF2463}" destId="{5C988745-CB92-454F-924B-A0EE4EDE8931}" srcOrd="0" destOrd="0" presId="urn:microsoft.com/office/officeart/2008/layout/VerticalCurvedList"/>
    <dgm:cxn modelId="{AD8ECD7B-E6FB-4CA4-9854-E8C0829FF5D8}" srcId="{EA5CCFFA-DF29-4DD5-B6DF-F13BEDEF2463}" destId="{CFFAE6AB-A305-40F8-AD7E-271AECB95C6C}" srcOrd="4" destOrd="0" parTransId="{2F9C16A0-A165-4000-A6E4-14D5C9110BA0}" sibTransId="{F9254610-37B2-477E-A122-D7292DDD09CA}"/>
    <dgm:cxn modelId="{16758C9E-0C0D-4BB3-8194-FBCFCA0CF5A4}" type="presOf" srcId="{4AA936CF-A9FC-43B4-902E-8DD815D43CE4}" destId="{3E9FD24F-F3A6-4C08-B722-33969FD5A0BB}" srcOrd="0" destOrd="0" presId="urn:microsoft.com/office/officeart/2008/layout/VerticalCurvedList"/>
    <dgm:cxn modelId="{EE24E0A0-BFB5-4AB0-9260-013C39990C2A}" type="presOf" srcId="{9BBD0C91-F75A-4DCB-A2A7-6DB0F024C593}" destId="{CAD4BA88-B494-4678-9243-E13C63889D9D}" srcOrd="0" destOrd="0" presId="urn:microsoft.com/office/officeart/2008/layout/VerticalCurvedList"/>
    <dgm:cxn modelId="{64633CA5-7175-422B-88BC-0A951FCD723B}" type="presOf" srcId="{FF4B94BB-E7D9-4012-9BEF-634C66645932}" destId="{7C92C8C8-F42E-473B-A230-726358E351B1}" srcOrd="0" destOrd="0" presId="urn:microsoft.com/office/officeart/2008/layout/VerticalCurvedList"/>
    <dgm:cxn modelId="{0B788ECD-54C2-42DB-AC54-3881EECB626C}" type="presOf" srcId="{836D2095-BDB9-45C7-912E-1F68BB1C2DE0}" destId="{08A8B3D6-6A23-4CE7-8916-2D8C8CEB088F}" srcOrd="0" destOrd="0" presId="urn:microsoft.com/office/officeart/2008/layout/VerticalCurvedList"/>
    <dgm:cxn modelId="{AA1A64EE-D725-4191-82EF-439941312E87}" srcId="{EA5CCFFA-DF29-4DD5-B6DF-F13BEDEF2463}" destId="{9BBD0C91-F75A-4DCB-A2A7-6DB0F024C593}" srcOrd="5" destOrd="0" parTransId="{0DD56E8D-8EE3-4C13-A567-164585C18B67}" sibTransId="{1367B9F5-9090-41AC-A399-E1128C894162}"/>
    <dgm:cxn modelId="{D13C77FA-9390-4A54-9ACB-542E1C8BA4D4}" type="presOf" srcId="{CFFAE6AB-A305-40F8-AD7E-271AECB95C6C}" destId="{40FAB2C9-9C5C-49D7-B018-49B5C9CB5E10}" srcOrd="0" destOrd="0" presId="urn:microsoft.com/office/officeart/2008/layout/VerticalCurvedList"/>
    <dgm:cxn modelId="{0B9866FD-2A56-4AD2-B806-071F162CAB08}" srcId="{EA5CCFFA-DF29-4DD5-B6DF-F13BEDEF2463}" destId="{836D2095-BDB9-45C7-912E-1F68BB1C2DE0}" srcOrd="1" destOrd="0" parTransId="{35A23BC7-7F73-4A60-89F3-F96F85CFC49D}" sibTransId="{51F8EB91-63B5-42DE-919B-F518F1104E7C}"/>
    <dgm:cxn modelId="{025699FD-33F9-4125-A466-DF828C5BBA5B}" type="presOf" srcId="{86D37300-BA29-497D-B049-C877CAE9BE0D}" destId="{1039B779-0FB8-4E09-AD83-2C7C47A15A68}" srcOrd="0" destOrd="0" presId="urn:microsoft.com/office/officeart/2008/layout/VerticalCurvedList"/>
    <dgm:cxn modelId="{4A667488-EA39-4CE8-B649-B00128F2D808}" type="presParOf" srcId="{5C988745-CB92-454F-924B-A0EE4EDE8931}" destId="{0289FD74-C68D-463F-AA95-0FA38415FE0F}" srcOrd="0" destOrd="0" presId="urn:microsoft.com/office/officeart/2008/layout/VerticalCurvedList"/>
    <dgm:cxn modelId="{A82C95F4-0F8D-47C4-A219-486489F6BE95}" type="presParOf" srcId="{0289FD74-C68D-463F-AA95-0FA38415FE0F}" destId="{44EC0B0D-B49D-4687-987B-EDC004306AC1}" srcOrd="0" destOrd="0" presId="urn:microsoft.com/office/officeart/2008/layout/VerticalCurvedList"/>
    <dgm:cxn modelId="{30A18A3A-DB53-459D-9425-20ADA5BFC466}" type="presParOf" srcId="{44EC0B0D-B49D-4687-987B-EDC004306AC1}" destId="{4E6FAED7-181A-4648-9DDB-49898CD10376}" srcOrd="0" destOrd="0" presId="urn:microsoft.com/office/officeart/2008/layout/VerticalCurvedList"/>
    <dgm:cxn modelId="{25E4BACB-6E62-47B1-841F-FCC22615B002}" type="presParOf" srcId="{44EC0B0D-B49D-4687-987B-EDC004306AC1}" destId="{3E9FD24F-F3A6-4C08-B722-33969FD5A0BB}" srcOrd="1" destOrd="0" presId="urn:microsoft.com/office/officeart/2008/layout/VerticalCurvedList"/>
    <dgm:cxn modelId="{9A314B4B-396B-45BA-8E78-B824FDBC7006}" type="presParOf" srcId="{44EC0B0D-B49D-4687-987B-EDC004306AC1}" destId="{EABBDE1C-3FA4-4AB2-A2F5-2C408D807106}" srcOrd="2" destOrd="0" presId="urn:microsoft.com/office/officeart/2008/layout/VerticalCurvedList"/>
    <dgm:cxn modelId="{D9C8464D-4135-4BAE-80F9-AD7F31040DA0}" type="presParOf" srcId="{44EC0B0D-B49D-4687-987B-EDC004306AC1}" destId="{11EE20CC-1F49-455B-9E00-7E93D0C5E9E3}" srcOrd="3" destOrd="0" presId="urn:microsoft.com/office/officeart/2008/layout/VerticalCurvedList"/>
    <dgm:cxn modelId="{8C1DB5C0-90BD-43B5-AB1A-6815DD51F60B}" type="presParOf" srcId="{0289FD74-C68D-463F-AA95-0FA38415FE0F}" destId="{1039B779-0FB8-4E09-AD83-2C7C47A15A68}" srcOrd="1" destOrd="0" presId="urn:microsoft.com/office/officeart/2008/layout/VerticalCurvedList"/>
    <dgm:cxn modelId="{67BAD8C0-CEF1-437C-9EE5-65043BA16EFC}" type="presParOf" srcId="{0289FD74-C68D-463F-AA95-0FA38415FE0F}" destId="{4E1F893C-2ED9-43F5-A074-92074EDB3E92}" srcOrd="2" destOrd="0" presId="urn:microsoft.com/office/officeart/2008/layout/VerticalCurvedList"/>
    <dgm:cxn modelId="{C418C55D-4735-4E80-89EC-DE18D645860B}" type="presParOf" srcId="{4E1F893C-2ED9-43F5-A074-92074EDB3E92}" destId="{2D61DBCC-43FE-4C4E-8270-F62685C45D2E}" srcOrd="0" destOrd="0" presId="urn:microsoft.com/office/officeart/2008/layout/VerticalCurvedList"/>
    <dgm:cxn modelId="{2CD2A708-0466-4FF5-82EF-01088DBAFCA4}" type="presParOf" srcId="{0289FD74-C68D-463F-AA95-0FA38415FE0F}" destId="{08A8B3D6-6A23-4CE7-8916-2D8C8CEB088F}" srcOrd="3" destOrd="0" presId="urn:microsoft.com/office/officeart/2008/layout/VerticalCurvedList"/>
    <dgm:cxn modelId="{B9E8F73A-2F0C-40E2-B0CB-C4B63F799D0C}" type="presParOf" srcId="{0289FD74-C68D-463F-AA95-0FA38415FE0F}" destId="{E0103A8B-1481-4537-B1B4-8575CD6AFAEF}" srcOrd="4" destOrd="0" presId="urn:microsoft.com/office/officeart/2008/layout/VerticalCurvedList"/>
    <dgm:cxn modelId="{C6BB4F7E-5A41-4129-8CEE-39E443E5DD86}" type="presParOf" srcId="{E0103A8B-1481-4537-B1B4-8575CD6AFAEF}" destId="{3B2A5BF3-3091-4E9E-B430-21199A33A055}" srcOrd="0" destOrd="0" presId="urn:microsoft.com/office/officeart/2008/layout/VerticalCurvedList"/>
    <dgm:cxn modelId="{D19DB6FF-5FD3-488B-9372-1DECFC507B07}" type="presParOf" srcId="{0289FD74-C68D-463F-AA95-0FA38415FE0F}" destId="{27F3EF5E-201E-4F52-B02F-3DE92C42C3C1}" srcOrd="5" destOrd="0" presId="urn:microsoft.com/office/officeart/2008/layout/VerticalCurvedList"/>
    <dgm:cxn modelId="{D099454E-00D5-4FB6-9385-199B9E2C38CD}" type="presParOf" srcId="{0289FD74-C68D-463F-AA95-0FA38415FE0F}" destId="{19261CCE-4AD4-476B-802A-0C362A5632E7}" srcOrd="6" destOrd="0" presId="urn:microsoft.com/office/officeart/2008/layout/VerticalCurvedList"/>
    <dgm:cxn modelId="{5281CFD4-AF9E-41FB-B3DE-A2598E5F280C}" type="presParOf" srcId="{19261CCE-4AD4-476B-802A-0C362A5632E7}" destId="{D905DAC7-7E12-4A79-AE38-13D73B8A343C}" srcOrd="0" destOrd="0" presId="urn:microsoft.com/office/officeart/2008/layout/VerticalCurvedList"/>
    <dgm:cxn modelId="{3941C74E-B2D1-4F4E-A1B6-2A08DE06F9B7}" type="presParOf" srcId="{0289FD74-C68D-463F-AA95-0FA38415FE0F}" destId="{7C92C8C8-F42E-473B-A230-726358E351B1}" srcOrd="7" destOrd="0" presId="urn:microsoft.com/office/officeart/2008/layout/VerticalCurvedList"/>
    <dgm:cxn modelId="{1FDE3AE5-D3F5-4176-829B-1E5A0271A61C}" type="presParOf" srcId="{0289FD74-C68D-463F-AA95-0FA38415FE0F}" destId="{C335A4C3-6166-4A08-A0B3-F746ACD5CD66}" srcOrd="8" destOrd="0" presId="urn:microsoft.com/office/officeart/2008/layout/VerticalCurvedList"/>
    <dgm:cxn modelId="{9BA30328-54E1-470C-9D13-EB56D1A3CB89}" type="presParOf" srcId="{C335A4C3-6166-4A08-A0B3-F746ACD5CD66}" destId="{BCAEF84B-FB16-4627-8B92-CD064A7A050B}" srcOrd="0" destOrd="0" presId="urn:microsoft.com/office/officeart/2008/layout/VerticalCurvedList"/>
    <dgm:cxn modelId="{1AB4C1F8-66DE-4D30-A28C-B04B0F0D429E}" type="presParOf" srcId="{0289FD74-C68D-463F-AA95-0FA38415FE0F}" destId="{40FAB2C9-9C5C-49D7-B018-49B5C9CB5E10}" srcOrd="9" destOrd="0" presId="urn:microsoft.com/office/officeart/2008/layout/VerticalCurvedList"/>
    <dgm:cxn modelId="{E3BCDC83-1C12-4D34-BFF1-8774E5E71849}" type="presParOf" srcId="{0289FD74-C68D-463F-AA95-0FA38415FE0F}" destId="{BF72E1D0-2A11-406C-8B73-A461E6BFEED8}" srcOrd="10" destOrd="0" presId="urn:microsoft.com/office/officeart/2008/layout/VerticalCurvedList"/>
    <dgm:cxn modelId="{FB85E907-59EC-4B2F-ABF5-25E34F699596}" type="presParOf" srcId="{BF72E1D0-2A11-406C-8B73-A461E6BFEED8}" destId="{23AAD330-4ECB-49BD-BB76-58B3B444193D}" srcOrd="0" destOrd="0" presId="urn:microsoft.com/office/officeart/2008/layout/VerticalCurvedList"/>
    <dgm:cxn modelId="{2C55D939-A02E-4DA2-852E-A23C5EA80295}" type="presParOf" srcId="{0289FD74-C68D-463F-AA95-0FA38415FE0F}" destId="{CAD4BA88-B494-4678-9243-E13C63889D9D}" srcOrd="11" destOrd="0" presId="urn:microsoft.com/office/officeart/2008/layout/VerticalCurvedList"/>
    <dgm:cxn modelId="{956E884C-4293-4E2C-ABA6-FB98E1F51A27}" type="presParOf" srcId="{0289FD74-C68D-463F-AA95-0FA38415FE0F}" destId="{6DFC3CAA-3525-4598-98F8-040AC6082FF2}" srcOrd="12" destOrd="0" presId="urn:microsoft.com/office/officeart/2008/layout/VerticalCurvedList"/>
    <dgm:cxn modelId="{07AA9578-D530-462A-8E88-E813924C2755}" type="presParOf" srcId="{6DFC3CAA-3525-4598-98F8-040AC6082FF2}" destId="{918DE67D-198C-452F-B410-225F99BE98D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0C9476-E61B-4128-BED4-21801C865E1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A270345A-835F-48D1-A341-5499E217C34B}">
      <dgm:prSet phldrT="[Text]" custT="1"/>
      <dgm:spPr/>
      <dgm:t>
        <a:bodyPr/>
        <a:lstStyle/>
        <a:p>
          <a:pPr algn="ctr"/>
          <a:r>
            <a:rPr lang="en-US" sz="1800" dirty="0">
              <a:latin typeface="Arial" panose="020B0604020202020204" pitchFamily="34" charset="0"/>
              <a:cs typeface="Arial" panose="020B0604020202020204" pitchFamily="34" charset="0"/>
            </a:rPr>
            <a:t>Manufacturer Storage with Direct Shipping</a:t>
          </a:r>
          <a:endParaRPr lang="en-IN" sz="1800" dirty="0">
            <a:latin typeface="Arial" panose="020B0604020202020204" pitchFamily="34" charset="0"/>
            <a:cs typeface="Arial" panose="020B0604020202020204" pitchFamily="34" charset="0"/>
          </a:endParaRPr>
        </a:p>
      </dgm:t>
    </dgm:pt>
    <dgm:pt modelId="{5F7ACC4A-6C08-4BBC-BD05-0D4AE0CBF7FC}" type="parTrans" cxnId="{0F612DE1-11D6-417E-9CC2-99EAC260371D}">
      <dgm:prSet/>
      <dgm:spPr/>
      <dgm:t>
        <a:bodyPr/>
        <a:lstStyle/>
        <a:p>
          <a:pPr algn="just"/>
          <a:endParaRPr lang="en-IN" sz="1400">
            <a:latin typeface="Arial" panose="020B0604020202020204" pitchFamily="34" charset="0"/>
            <a:cs typeface="Arial" panose="020B0604020202020204" pitchFamily="34" charset="0"/>
          </a:endParaRPr>
        </a:p>
      </dgm:t>
    </dgm:pt>
    <dgm:pt modelId="{AD87DB3B-A5B7-43AD-B0F1-4048C1CADD8E}" type="sibTrans" cxnId="{0F612DE1-11D6-417E-9CC2-99EAC260371D}">
      <dgm:prSet/>
      <dgm:spPr/>
      <dgm:t>
        <a:bodyPr/>
        <a:lstStyle/>
        <a:p>
          <a:pPr algn="just"/>
          <a:endParaRPr lang="en-IN" sz="1400">
            <a:latin typeface="Arial" panose="020B0604020202020204" pitchFamily="34" charset="0"/>
            <a:cs typeface="Arial" panose="020B0604020202020204" pitchFamily="34" charset="0"/>
          </a:endParaRPr>
        </a:p>
      </dgm:t>
    </dgm:pt>
    <dgm:pt modelId="{0F919803-6626-45B3-B37F-12D89A6C6059}">
      <dgm:prSet phldrT="[Text]" custT="1"/>
      <dgm:spPr/>
      <dgm:t>
        <a:bodyPr/>
        <a:lstStyle/>
        <a:p>
          <a:pPr algn="just">
            <a:lnSpc>
              <a:spcPct val="150000"/>
            </a:lnSpc>
          </a:pPr>
          <a:r>
            <a:rPr lang="en-US" sz="1600" dirty="0">
              <a:latin typeface="Arial" panose="020B0604020202020204" pitchFamily="34" charset="0"/>
              <a:cs typeface="Arial" panose="020B0604020202020204" pitchFamily="34" charset="0"/>
            </a:rPr>
            <a:t>Centralizes inventory at manufacturer.</a:t>
          </a:r>
          <a:endParaRPr lang="en-IN" sz="1600" dirty="0">
            <a:latin typeface="Arial" panose="020B0604020202020204" pitchFamily="34" charset="0"/>
            <a:cs typeface="Arial" panose="020B0604020202020204" pitchFamily="34" charset="0"/>
          </a:endParaRPr>
        </a:p>
      </dgm:t>
    </dgm:pt>
    <dgm:pt modelId="{647A7702-8A44-4B29-9D3E-D3B5BDADC8D4}" type="parTrans" cxnId="{9BA4B2F9-8BF3-4F7D-A172-D6B177E8427D}">
      <dgm:prSet/>
      <dgm:spPr/>
      <dgm:t>
        <a:bodyPr/>
        <a:lstStyle/>
        <a:p>
          <a:pPr algn="just"/>
          <a:endParaRPr lang="en-IN" sz="1400">
            <a:latin typeface="Arial" panose="020B0604020202020204" pitchFamily="34" charset="0"/>
            <a:cs typeface="Arial" panose="020B0604020202020204" pitchFamily="34" charset="0"/>
          </a:endParaRPr>
        </a:p>
      </dgm:t>
    </dgm:pt>
    <dgm:pt modelId="{CCEB0671-A0FB-4740-A279-FAACB3EA7885}" type="sibTrans" cxnId="{9BA4B2F9-8BF3-4F7D-A172-D6B177E8427D}">
      <dgm:prSet/>
      <dgm:spPr/>
      <dgm:t>
        <a:bodyPr/>
        <a:lstStyle/>
        <a:p>
          <a:pPr algn="just"/>
          <a:endParaRPr lang="en-IN" sz="1400">
            <a:latin typeface="Arial" panose="020B0604020202020204" pitchFamily="34" charset="0"/>
            <a:cs typeface="Arial" panose="020B0604020202020204" pitchFamily="34" charset="0"/>
          </a:endParaRPr>
        </a:p>
      </dgm:t>
    </dgm:pt>
    <dgm:pt modelId="{6C4D025E-37B1-40AD-BF7F-1C760641256D}">
      <dgm:prSet phldrT="[Text]" custT="1"/>
      <dgm:spPr/>
      <dgm:t>
        <a:bodyPr/>
        <a:lstStyle/>
        <a:p>
          <a:pPr algn="just">
            <a:lnSpc>
              <a:spcPct val="150000"/>
            </a:lnSpc>
          </a:pPr>
          <a:r>
            <a:rPr lang="en-US" sz="1600" dirty="0">
              <a:latin typeface="Arial" panose="020B0604020202020204" pitchFamily="34" charset="0"/>
              <a:cs typeface="Arial" panose="020B0604020202020204" pitchFamily="34" charset="0"/>
            </a:rPr>
            <a:t>Aggregates demand across all retailers.</a:t>
          </a:r>
          <a:endParaRPr lang="en-IN" sz="1600" dirty="0">
            <a:latin typeface="Arial" panose="020B0604020202020204" pitchFamily="34" charset="0"/>
            <a:cs typeface="Arial" panose="020B0604020202020204" pitchFamily="34" charset="0"/>
          </a:endParaRPr>
        </a:p>
      </dgm:t>
    </dgm:pt>
    <dgm:pt modelId="{93EA254A-2E65-4271-8FBE-A0C346F745FE}" type="parTrans" cxnId="{BF64285E-F7C9-4C81-A4B8-3808ABAE293C}">
      <dgm:prSet/>
      <dgm:spPr/>
      <dgm:t>
        <a:bodyPr/>
        <a:lstStyle/>
        <a:p>
          <a:pPr algn="just"/>
          <a:endParaRPr lang="en-IN" sz="1400">
            <a:latin typeface="Arial" panose="020B0604020202020204" pitchFamily="34" charset="0"/>
            <a:cs typeface="Arial" panose="020B0604020202020204" pitchFamily="34" charset="0"/>
          </a:endParaRPr>
        </a:p>
      </dgm:t>
    </dgm:pt>
    <dgm:pt modelId="{E2C0DDB0-C59D-486E-9351-4BAF709E52C6}" type="sibTrans" cxnId="{BF64285E-F7C9-4C81-A4B8-3808ABAE293C}">
      <dgm:prSet/>
      <dgm:spPr/>
      <dgm:t>
        <a:bodyPr/>
        <a:lstStyle/>
        <a:p>
          <a:pPr algn="just"/>
          <a:endParaRPr lang="en-IN" sz="1400">
            <a:latin typeface="Arial" panose="020B0604020202020204" pitchFamily="34" charset="0"/>
            <a:cs typeface="Arial" panose="020B0604020202020204" pitchFamily="34" charset="0"/>
          </a:endParaRPr>
        </a:p>
      </dgm:t>
    </dgm:pt>
    <dgm:pt modelId="{B428D371-096F-4C8E-8986-DE4B24950B12}">
      <dgm:prSet phldrT="[Text]" custT="1"/>
      <dgm:spPr/>
      <dgm:t>
        <a:bodyPr/>
        <a:lstStyle/>
        <a:p>
          <a:pPr algn="ctr"/>
          <a:r>
            <a:rPr lang="en-US" sz="1800" dirty="0">
              <a:latin typeface="Arial" panose="020B0604020202020204" pitchFamily="34" charset="0"/>
              <a:cs typeface="Arial" panose="020B0604020202020204" pitchFamily="34" charset="0"/>
            </a:rPr>
            <a:t>Distributor Storage with Carrier Delivery</a:t>
          </a:r>
          <a:endParaRPr lang="en-IN" sz="1800" dirty="0">
            <a:latin typeface="Arial" panose="020B0604020202020204" pitchFamily="34" charset="0"/>
            <a:cs typeface="Arial" panose="020B0604020202020204" pitchFamily="34" charset="0"/>
          </a:endParaRPr>
        </a:p>
      </dgm:t>
    </dgm:pt>
    <dgm:pt modelId="{DEB3B2A8-83FB-43FA-896E-92DA3CF1BFBD}" type="parTrans" cxnId="{5B95DFD2-5009-4DAE-9C4F-8B57821D73D9}">
      <dgm:prSet/>
      <dgm:spPr/>
      <dgm:t>
        <a:bodyPr/>
        <a:lstStyle/>
        <a:p>
          <a:pPr algn="just"/>
          <a:endParaRPr lang="en-IN" sz="1400">
            <a:latin typeface="Arial" panose="020B0604020202020204" pitchFamily="34" charset="0"/>
            <a:cs typeface="Arial" panose="020B0604020202020204" pitchFamily="34" charset="0"/>
          </a:endParaRPr>
        </a:p>
      </dgm:t>
    </dgm:pt>
    <dgm:pt modelId="{3D064C24-0CBF-47B6-8A6C-8EE84A9DD30B}" type="sibTrans" cxnId="{5B95DFD2-5009-4DAE-9C4F-8B57821D73D9}">
      <dgm:prSet/>
      <dgm:spPr/>
      <dgm:t>
        <a:bodyPr/>
        <a:lstStyle/>
        <a:p>
          <a:pPr algn="just"/>
          <a:endParaRPr lang="en-IN" sz="1400">
            <a:latin typeface="Arial" panose="020B0604020202020204" pitchFamily="34" charset="0"/>
            <a:cs typeface="Arial" panose="020B0604020202020204" pitchFamily="34" charset="0"/>
          </a:endParaRPr>
        </a:p>
      </dgm:t>
    </dgm:pt>
    <dgm:pt modelId="{330BA5FE-C4F7-41E6-81CB-7403393E7998}">
      <dgm:prSet phldrT="[Text]" custT="1"/>
      <dgm:spPr/>
      <dgm:t>
        <a:bodyPr/>
        <a:lstStyle/>
        <a:p>
          <a:pPr algn="just">
            <a:lnSpc>
              <a:spcPct val="150000"/>
            </a:lnSpc>
          </a:pPr>
          <a:r>
            <a:rPr lang="en-US" sz="1600" dirty="0">
              <a:latin typeface="Arial" panose="020B0604020202020204" pitchFamily="34" charset="0"/>
              <a:cs typeface="Arial" panose="020B0604020202020204" pitchFamily="34" charset="0"/>
            </a:rPr>
            <a:t>Inventory is held not at manufacturers’ but at distributor end.</a:t>
          </a:r>
          <a:endParaRPr lang="en-IN" sz="1600" dirty="0">
            <a:latin typeface="Arial" panose="020B0604020202020204" pitchFamily="34" charset="0"/>
            <a:cs typeface="Arial" panose="020B0604020202020204" pitchFamily="34" charset="0"/>
          </a:endParaRPr>
        </a:p>
      </dgm:t>
    </dgm:pt>
    <dgm:pt modelId="{D8AC39B3-1457-4CC5-B22A-2EFE70C2512E}" type="parTrans" cxnId="{82ADA936-D416-4161-BEB9-7463BA1B5DB1}">
      <dgm:prSet/>
      <dgm:spPr/>
      <dgm:t>
        <a:bodyPr/>
        <a:lstStyle/>
        <a:p>
          <a:pPr algn="just"/>
          <a:endParaRPr lang="en-IN" sz="1400">
            <a:latin typeface="Arial" panose="020B0604020202020204" pitchFamily="34" charset="0"/>
            <a:cs typeface="Arial" panose="020B0604020202020204" pitchFamily="34" charset="0"/>
          </a:endParaRPr>
        </a:p>
      </dgm:t>
    </dgm:pt>
    <dgm:pt modelId="{4F15D8BC-EE58-45FB-9A90-25825F1D5AFC}" type="sibTrans" cxnId="{82ADA936-D416-4161-BEB9-7463BA1B5DB1}">
      <dgm:prSet/>
      <dgm:spPr/>
      <dgm:t>
        <a:bodyPr/>
        <a:lstStyle/>
        <a:p>
          <a:pPr algn="just"/>
          <a:endParaRPr lang="en-IN" sz="1400">
            <a:latin typeface="Arial" panose="020B0604020202020204" pitchFamily="34" charset="0"/>
            <a:cs typeface="Arial" panose="020B0604020202020204" pitchFamily="34" charset="0"/>
          </a:endParaRPr>
        </a:p>
      </dgm:t>
    </dgm:pt>
    <dgm:pt modelId="{751C2C73-E64F-4F69-AC49-05BC976113C7}">
      <dgm:prSet phldrT="[Text]" custT="1"/>
      <dgm:spPr/>
      <dgm:t>
        <a:bodyPr/>
        <a:lstStyle/>
        <a:p>
          <a:pPr algn="just">
            <a:lnSpc>
              <a:spcPct val="150000"/>
            </a:lnSpc>
          </a:pPr>
          <a:r>
            <a:rPr lang="en-US" sz="1600" dirty="0">
              <a:latin typeface="Arial" panose="020B0604020202020204" pitchFamily="34" charset="0"/>
              <a:cs typeface="Arial" panose="020B0604020202020204" pitchFamily="34" charset="0"/>
            </a:rPr>
            <a:t> Package carriers are used to transport products.</a:t>
          </a:r>
          <a:endParaRPr lang="en-IN" sz="1600" dirty="0">
            <a:latin typeface="Arial" panose="020B0604020202020204" pitchFamily="34" charset="0"/>
            <a:cs typeface="Arial" panose="020B0604020202020204" pitchFamily="34" charset="0"/>
          </a:endParaRPr>
        </a:p>
      </dgm:t>
    </dgm:pt>
    <dgm:pt modelId="{60DDD8C0-F865-4CBE-B6CB-578AEBBC53C7}" type="parTrans" cxnId="{09021319-CDDE-4172-A3AF-AF2591E877C6}">
      <dgm:prSet/>
      <dgm:spPr/>
      <dgm:t>
        <a:bodyPr/>
        <a:lstStyle/>
        <a:p>
          <a:pPr algn="just"/>
          <a:endParaRPr lang="en-IN" sz="1400">
            <a:latin typeface="Arial" panose="020B0604020202020204" pitchFamily="34" charset="0"/>
            <a:cs typeface="Arial" panose="020B0604020202020204" pitchFamily="34" charset="0"/>
          </a:endParaRPr>
        </a:p>
      </dgm:t>
    </dgm:pt>
    <dgm:pt modelId="{B66184CD-F027-4782-8AAD-5251401D36D4}" type="sibTrans" cxnId="{09021319-CDDE-4172-A3AF-AF2591E877C6}">
      <dgm:prSet/>
      <dgm:spPr/>
      <dgm:t>
        <a:bodyPr/>
        <a:lstStyle/>
        <a:p>
          <a:pPr algn="just"/>
          <a:endParaRPr lang="en-IN" sz="1400">
            <a:latin typeface="Arial" panose="020B0604020202020204" pitchFamily="34" charset="0"/>
            <a:cs typeface="Arial" panose="020B0604020202020204" pitchFamily="34" charset="0"/>
          </a:endParaRPr>
        </a:p>
      </dgm:t>
    </dgm:pt>
    <dgm:pt modelId="{916C8895-61E5-4CB7-BCE0-AE062442C6F9}">
      <dgm:prSet phldrT="[Text]" custT="1"/>
      <dgm:spPr/>
      <dgm:t>
        <a:bodyPr/>
        <a:lstStyle/>
        <a:p>
          <a:pPr algn="ctr"/>
          <a:r>
            <a:rPr lang="en-US" sz="1800" dirty="0">
              <a:latin typeface="Arial" panose="020B0604020202020204" pitchFamily="34" charset="0"/>
              <a:cs typeface="Arial" panose="020B0604020202020204" pitchFamily="34" charset="0"/>
            </a:rPr>
            <a:t>Distributor storage with Last-mile Delivery </a:t>
          </a:r>
          <a:endParaRPr lang="en-IN" sz="1800" dirty="0">
            <a:latin typeface="Arial" panose="020B0604020202020204" pitchFamily="34" charset="0"/>
            <a:cs typeface="Arial" panose="020B0604020202020204" pitchFamily="34" charset="0"/>
          </a:endParaRPr>
        </a:p>
      </dgm:t>
    </dgm:pt>
    <dgm:pt modelId="{40F61CC8-7740-4135-8383-506C72C440B1}" type="parTrans" cxnId="{8CF9FD3D-D0F4-4F71-8332-6CADE01F7975}">
      <dgm:prSet/>
      <dgm:spPr/>
      <dgm:t>
        <a:bodyPr/>
        <a:lstStyle/>
        <a:p>
          <a:pPr algn="just"/>
          <a:endParaRPr lang="en-IN" sz="1400">
            <a:latin typeface="Arial" panose="020B0604020202020204" pitchFamily="34" charset="0"/>
            <a:cs typeface="Arial" panose="020B0604020202020204" pitchFamily="34" charset="0"/>
          </a:endParaRPr>
        </a:p>
      </dgm:t>
    </dgm:pt>
    <dgm:pt modelId="{7920CD8A-BFF3-4835-84F7-1797EA5226B1}" type="sibTrans" cxnId="{8CF9FD3D-D0F4-4F71-8332-6CADE01F7975}">
      <dgm:prSet/>
      <dgm:spPr/>
      <dgm:t>
        <a:bodyPr/>
        <a:lstStyle/>
        <a:p>
          <a:pPr algn="just"/>
          <a:endParaRPr lang="en-IN" sz="1400">
            <a:latin typeface="Arial" panose="020B0604020202020204" pitchFamily="34" charset="0"/>
            <a:cs typeface="Arial" panose="020B0604020202020204" pitchFamily="34" charset="0"/>
          </a:endParaRPr>
        </a:p>
      </dgm:t>
    </dgm:pt>
    <dgm:pt modelId="{B82D906B-C122-4E31-B162-3E483502726D}">
      <dgm:prSet phldrT="[Text]" custT="1"/>
      <dgm:spPr/>
      <dgm:t>
        <a:bodyPr/>
        <a:lstStyle/>
        <a:p>
          <a:pPr algn="just">
            <a:lnSpc>
              <a:spcPct val="150000"/>
            </a:lnSpc>
          </a:pPr>
          <a:r>
            <a:rPr lang="en-US" sz="1600" dirty="0">
              <a:latin typeface="Arial" panose="020B0604020202020204" pitchFamily="34" charset="0"/>
              <a:cs typeface="Arial" panose="020B0604020202020204" pitchFamily="34" charset="0"/>
            </a:rPr>
            <a:t>They stock only the slow- to fast-moving items at their warehouses.</a:t>
          </a:r>
          <a:endParaRPr lang="en-IN" sz="1600" dirty="0">
            <a:latin typeface="Arial" panose="020B0604020202020204" pitchFamily="34" charset="0"/>
            <a:cs typeface="Arial" panose="020B0604020202020204" pitchFamily="34" charset="0"/>
          </a:endParaRPr>
        </a:p>
      </dgm:t>
    </dgm:pt>
    <dgm:pt modelId="{010C32F2-BD00-4B46-8DF1-94EF62CF459E}" type="parTrans" cxnId="{420146C9-DB1C-48BD-927D-38655451C5BC}">
      <dgm:prSet/>
      <dgm:spPr/>
      <dgm:t>
        <a:bodyPr/>
        <a:lstStyle/>
        <a:p>
          <a:pPr algn="just"/>
          <a:endParaRPr lang="en-IN" sz="1400">
            <a:latin typeface="Arial" panose="020B0604020202020204" pitchFamily="34" charset="0"/>
            <a:cs typeface="Arial" panose="020B0604020202020204" pitchFamily="34" charset="0"/>
          </a:endParaRPr>
        </a:p>
      </dgm:t>
    </dgm:pt>
    <dgm:pt modelId="{7E0065D3-F992-45BE-942A-C9230A40881F}" type="sibTrans" cxnId="{420146C9-DB1C-48BD-927D-38655451C5BC}">
      <dgm:prSet/>
      <dgm:spPr/>
      <dgm:t>
        <a:bodyPr/>
        <a:lstStyle/>
        <a:p>
          <a:pPr algn="just"/>
          <a:endParaRPr lang="en-IN" sz="1400">
            <a:latin typeface="Arial" panose="020B0604020202020204" pitchFamily="34" charset="0"/>
            <a:cs typeface="Arial" panose="020B0604020202020204" pitchFamily="34" charset="0"/>
          </a:endParaRPr>
        </a:p>
      </dgm:t>
    </dgm:pt>
    <dgm:pt modelId="{114B27F8-1E80-4CB4-900C-0CE05DA7DC61}">
      <dgm:prSet phldrT="[Text]" custT="1"/>
      <dgm:spPr/>
      <dgm:t>
        <a:bodyPr/>
        <a:lstStyle/>
        <a:p>
          <a:pPr algn="just">
            <a:lnSpc>
              <a:spcPct val="150000"/>
            </a:lnSpc>
          </a:pPr>
          <a:r>
            <a:rPr lang="en-US" sz="1600" dirty="0">
              <a:latin typeface="Arial" panose="020B0604020202020204" pitchFamily="34" charset="0"/>
              <a:cs typeface="Arial" panose="020B0604020202020204" pitchFamily="34" charset="0"/>
            </a:rPr>
            <a:t>Very slow-moving items stocked farther upstream.</a:t>
          </a:r>
          <a:endParaRPr lang="en-IN" sz="1600" dirty="0">
            <a:latin typeface="Arial" panose="020B0604020202020204" pitchFamily="34" charset="0"/>
            <a:cs typeface="Arial" panose="020B0604020202020204" pitchFamily="34" charset="0"/>
          </a:endParaRPr>
        </a:p>
      </dgm:t>
    </dgm:pt>
    <dgm:pt modelId="{E1ED74EA-93C7-44CB-8D1E-EDADE368652F}" type="parTrans" cxnId="{9C2A14B7-85B4-4F07-9AEF-C43C07E509BB}">
      <dgm:prSet/>
      <dgm:spPr/>
      <dgm:t>
        <a:bodyPr/>
        <a:lstStyle/>
        <a:p>
          <a:endParaRPr lang="en-IN"/>
        </a:p>
      </dgm:t>
    </dgm:pt>
    <dgm:pt modelId="{80BE70A0-FF11-426E-8D5A-49A0382E46CF}" type="sibTrans" cxnId="{9C2A14B7-85B4-4F07-9AEF-C43C07E509BB}">
      <dgm:prSet/>
      <dgm:spPr/>
      <dgm:t>
        <a:bodyPr/>
        <a:lstStyle/>
        <a:p>
          <a:endParaRPr lang="en-IN"/>
        </a:p>
      </dgm:t>
    </dgm:pt>
    <dgm:pt modelId="{C97D4B3F-7556-4D19-80E7-B04D8EF83389}" type="pres">
      <dgm:prSet presAssocID="{080C9476-E61B-4128-BED4-21801C865E1B}" presName="Name0" presStyleCnt="0">
        <dgm:presLayoutVars>
          <dgm:dir/>
          <dgm:animLvl val="lvl"/>
          <dgm:resizeHandles val="exact"/>
        </dgm:presLayoutVars>
      </dgm:prSet>
      <dgm:spPr/>
    </dgm:pt>
    <dgm:pt modelId="{A6F70038-38D6-4C0A-A072-25778D1BD636}" type="pres">
      <dgm:prSet presAssocID="{A270345A-835F-48D1-A341-5499E217C34B}" presName="composite" presStyleCnt="0"/>
      <dgm:spPr/>
    </dgm:pt>
    <dgm:pt modelId="{E002C2B4-8FDE-4A3E-8509-B89BEAB486EE}" type="pres">
      <dgm:prSet presAssocID="{A270345A-835F-48D1-A341-5499E217C34B}" presName="parTx" presStyleLbl="alignNode1" presStyleIdx="0" presStyleCnt="3">
        <dgm:presLayoutVars>
          <dgm:chMax val="0"/>
          <dgm:chPref val="0"/>
          <dgm:bulletEnabled val="1"/>
        </dgm:presLayoutVars>
      </dgm:prSet>
      <dgm:spPr/>
    </dgm:pt>
    <dgm:pt modelId="{35404F17-E499-4712-90FB-706A672C215E}" type="pres">
      <dgm:prSet presAssocID="{A270345A-835F-48D1-A341-5499E217C34B}" presName="desTx" presStyleLbl="alignAccFollowNode1" presStyleIdx="0" presStyleCnt="3">
        <dgm:presLayoutVars>
          <dgm:bulletEnabled val="1"/>
        </dgm:presLayoutVars>
      </dgm:prSet>
      <dgm:spPr/>
    </dgm:pt>
    <dgm:pt modelId="{B511998B-9B98-4070-9FCD-C47F1C153678}" type="pres">
      <dgm:prSet presAssocID="{AD87DB3B-A5B7-43AD-B0F1-4048C1CADD8E}" presName="space" presStyleCnt="0"/>
      <dgm:spPr/>
    </dgm:pt>
    <dgm:pt modelId="{3ABFE940-855C-4DD4-859E-41F9501B5528}" type="pres">
      <dgm:prSet presAssocID="{B428D371-096F-4C8E-8986-DE4B24950B12}" presName="composite" presStyleCnt="0"/>
      <dgm:spPr/>
    </dgm:pt>
    <dgm:pt modelId="{6CE609AC-693E-4B54-B7D4-2E8D668A3C69}" type="pres">
      <dgm:prSet presAssocID="{B428D371-096F-4C8E-8986-DE4B24950B12}" presName="parTx" presStyleLbl="alignNode1" presStyleIdx="1" presStyleCnt="3">
        <dgm:presLayoutVars>
          <dgm:chMax val="0"/>
          <dgm:chPref val="0"/>
          <dgm:bulletEnabled val="1"/>
        </dgm:presLayoutVars>
      </dgm:prSet>
      <dgm:spPr/>
    </dgm:pt>
    <dgm:pt modelId="{3B1D9CED-E861-484C-97F2-6EC0407BEC3C}" type="pres">
      <dgm:prSet presAssocID="{B428D371-096F-4C8E-8986-DE4B24950B12}" presName="desTx" presStyleLbl="alignAccFollowNode1" presStyleIdx="1" presStyleCnt="3">
        <dgm:presLayoutVars>
          <dgm:bulletEnabled val="1"/>
        </dgm:presLayoutVars>
      </dgm:prSet>
      <dgm:spPr/>
    </dgm:pt>
    <dgm:pt modelId="{A6565E4A-4996-4D8A-9C92-FA234DA93888}" type="pres">
      <dgm:prSet presAssocID="{3D064C24-0CBF-47B6-8A6C-8EE84A9DD30B}" presName="space" presStyleCnt="0"/>
      <dgm:spPr/>
    </dgm:pt>
    <dgm:pt modelId="{BA9E74E2-74C3-476D-92FF-201BD3E7D41E}" type="pres">
      <dgm:prSet presAssocID="{916C8895-61E5-4CB7-BCE0-AE062442C6F9}" presName="composite" presStyleCnt="0"/>
      <dgm:spPr/>
    </dgm:pt>
    <dgm:pt modelId="{3E3B4AC8-B029-4C58-A2B4-6FE46DD22CC4}" type="pres">
      <dgm:prSet presAssocID="{916C8895-61E5-4CB7-BCE0-AE062442C6F9}" presName="parTx" presStyleLbl="alignNode1" presStyleIdx="2" presStyleCnt="3">
        <dgm:presLayoutVars>
          <dgm:chMax val="0"/>
          <dgm:chPref val="0"/>
          <dgm:bulletEnabled val="1"/>
        </dgm:presLayoutVars>
      </dgm:prSet>
      <dgm:spPr/>
    </dgm:pt>
    <dgm:pt modelId="{1BEA0C1C-048D-46BF-8F2D-7FEBF11365A5}" type="pres">
      <dgm:prSet presAssocID="{916C8895-61E5-4CB7-BCE0-AE062442C6F9}" presName="desTx" presStyleLbl="alignAccFollowNode1" presStyleIdx="2" presStyleCnt="3">
        <dgm:presLayoutVars>
          <dgm:bulletEnabled val="1"/>
        </dgm:presLayoutVars>
      </dgm:prSet>
      <dgm:spPr/>
    </dgm:pt>
  </dgm:ptLst>
  <dgm:cxnLst>
    <dgm:cxn modelId="{0323C508-98DE-4E5A-9D19-3E69300BBC10}" type="presOf" srcId="{330BA5FE-C4F7-41E6-81CB-7403393E7998}" destId="{3B1D9CED-E861-484C-97F2-6EC0407BEC3C}" srcOrd="0" destOrd="0" presId="urn:microsoft.com/office/officeart/2005/8/layout/hList1"/>
    <dgm:cxn modelId="{09021319-CDDE-4172-A3AF-AF2591E877C6}" srcId="{B428D371-096F-4C8E-8986-DE4B24950B12}" destId="{751C2C73-E64F-4F69-AC49-05BC976113C7}" srcOrd="1" destOrd="0" parTransId="{60DDD8C0-F865-4CBE-B6CB-578AEBBC53C7}" sibTransId="{B66184CD-F027-4782-8AAD-5251401D36D4}"/>
    <dgm:cxn modelId="{F1DA1819-EE97-400A-B8DD-FA8A54CAD953}" type="presOf" srcId="{B82D906B-C122-4E31-B162-3E483502726D}" destId="{1BEA0C1C-048D-46BF-8F2D-7FEBF11365A5}" srcOrd="0" destOrd="0" presId="urn:microsoft.com/office/officeart/2005/8/layout/hList1"/>
    <dgm:cxn modelId="{3CB33D2A-02D5-4272-8A1B-91C6928F98B5}" type="presOf" srcId="{080C9476-E61B-4128-BED4-21801C865E1B}" destId="{C97D4B3F-7556-4D19-80E7-B04D8EF83389}" srcOrd="0" destOrd="0" presId="urn:microsoft.com/office/officeart/2005/8/layout/hList1"/>
    <dgm:cxn modelId="{FBC05B30-742C-41E7-B648-0E671551CB4A}" type="presOf" srcId="{A270345A-835F-48D1-A341-5499E217C34B}" destId="{E002C2B4-8FDE-4A3E-8509-B89BEAB486EE}" srcOrd="0" destOrd="0" presId="urn:microsoft.com/office/officeart/2005/8/layout/hList1"/>
    <dgm:cxn modelId="{82ADA936-D416-4161-BEB9-7463BA1B5DB1}" srcId="{B428D371-096F-4C8E-8986-DE4B24950B12}" destId="{330BA5FE-C4F7-41E6-81CB-7403393E7998}" srcOrd="0" destOrd="0" parTransId="{D8AC39B3-1457-4CC5-B22A-2EFE70C2512E}" sibTransId="{4F15D8BC-EE58-45FB-9A90-25825F1D5AFC}"/>
    <dgm:cxn modelId="{8CF9FD3D-D0F4-4F71-8332-6CADE01F7975}" srcId="{080C9476-E61B-4128-BED4-21801C865E1B}" destId="{916C8895-61E5-4CB7-BCE0-AE062442C6F9}" srcOrd="2" destOrd="0" parTransId="{40F61CC8-7740-4135-8383-506C72C440B1}" sibTransId="{7920CD8A-BFF3-4835-84F7-1797EA5226B1}"/>
    <dgm:cxn modelId="{E1369A5C-6FC0-4B1C-8A5C-897E003A4875}" type="presOf" srcId="{0F919803-6626-45B3-B37F-12D89A6C6059}" destId="{35404F17-E499-4712-90FB-706A672C215E}" srcOrd="0" destOrd="0" presId="urn:microsoft.com/office/officeart/2005/8/layout/hList1"/>
    <dgm:cxn modelId="{BF64285E-F7C9-4C81-A4B8-3808ABAE293C}" srcId="{A270345A-835F-48D1-A341-5499E217C34B}" destId="{6C4D025E-37B1-40AD-BF7F-1C760641256D}" srcOrd="1" destOrd="0" parTransId="{93EA254A-2E65-4271-8FBE-A0C346F745FE}" sibTransId="{E2C0DDB0-C59D-486E-9351-4BAF709E52C6}"/>
    <dgm:cxn modelId="{B6667261-3092-4498-AD0E-FFD680EFD49F}" type="presOf" srcId="{916C8895-61E5-4CB7-BCE0-AE062442C6F9}" destId="{3E3B4AC8-B029-4C58-A2B4-6FE46DD22CC4}" srcOrd="0" destOrd="0" presId="urn:microsoft.com/office/officeart/2005/8/layout/hList1"/>
    <dgm:cxn modelId="{889CD6AE-D3C5-4D70-A13E-9C9662FD732A}" type="presOf" srcId="{114B27F8-1E80-4CB4-900C-0CE05DA7DC61}" destId="{1BEA0C1C-048D-46BF-8F2D-7FEBF11365A5}" srcOrd="0" destOrd="1" presId="urn:microsoft.com/office/officeart/2005/8/layout/hList1"/>
    <dgm:cxn modelId="{9C2A14B7-85B4-4F07-9AEF-C43C07E509BB}" srcId="{916C8895-61E5-4CB7-BCE0-AE062442C6F9}" destId="{114B27F8-1E80-4CB4-900C-0CE05DA7DC61}" srcOrd="1" destOrd="0" parTransId="{E1ED74EA-93C7-44CB-8D1E-EDADE368652F}" sibTransId="{80BE70A0-FF11-426E-8D5A-49A0382E46CF}"/>
    <dgm:cxn modelId="{420146C9-DB1C-48BD-927D-38655451C5BC}" srcId="{916C8895-61E5-4CB7-BCE0-AE062442C6F9}" destId="{B82D906B-C122-4E31-B162-3E483502726D}" srcOrd="0" destOrd="0" parTransId="{010C32F2-BD00-4B46-8DF1-94EF62CF459E}" sibTransId="{7E0065D3-F992-45BE-942A-C9230A40881F}"/>
    <dgm:cxn modelId="{5B95DFD2-5009-4DAE-9C4F-8B57821D73D9}" srcId="{080C9476-E61B-4128-BED4-21801C865E1B}" destId="{B428D371-096F-4C8E-8986-DE4B24950B12}" srcOrd="1" destOrd="0" parTransId="{DEB3B2A8-83FB-43FA-896E-92DA3CF1BFBD}" sibTransId="{3D064C24-0CBF-47B6-8A6C-8EE84A9DD30B}"/>
    <dgm:cxn modelId="{A8D076DD-35F3-4F9D-A447-4ABDD8BCFC09}" type="presOf" srcId="{B428D371-096F-4C8E-8986-DE4B24950B12}" destId="{6CE609AC-693E-4B54-B7D4-2E8D668A3C69}" srcOrd="0" destOrd="0" presId="urn:microsoft.com/office/officeart/2005/8/layout/hList1"/>
    <dgm:cxn modelId="{0F612DE1-11D6-417E-9CC2-99EAC260371D}" srcId="{080C9476-E61B-4128-BED4-21801C865E1B}" destId="{A270345A-835F-48D1-A341-5499E217C34B}" srcOrd="0" destOrd="0" parTransId="{5F7ACC4A-6C08-4BBC-BD05-0D4AE0CBF7FC}" sibTransId="{AD87DB3B-A5B7-43AD-B0F1-4048C1CADD8E}"/>
    <dgm:cxn modelId="{57F900E5-A4AF-4D7D-BE8B-6DF619CE6355}" type="presOf" srcId="{751C2C73-E64F-4F69-AC49-05BC976113C7}" destId="{3B1D9CED-E861-484C-97F2-6EC0407BEC3C}" srcOrd="0" destOrd="1" presId="urn:microsoft.com/office/officeart/2005/8/layout/hList1"/>
    <dgm:cxn modelId="{31929AF2-D896-4B37-B3FE-BC28AA7AE890}" type="presOf" srcId="{6C4D025E-37B1-40AD-BF7F-1C760641256D}" destId="{35404F17-E499-4712-90FB-706A672C215E}" srcOrd="0" destOrd="1" presId="urn:microsoft.com/office/officeart/2005/8/layout/hList1"/>
    <dgm:cxn modelId="{9BA4B2F9-8BF3-4F7D-A172-D6B177E8427D}" srcId="{A270345A-835F-48D1-A341-5499E217C34B}" destId="{0F919803-6626-45B3-B37F-12D89A6C6059}" srcOrd="0" destOrd="0" parTransId="{647A7702-8A44-4B29-9D3E-D3B5BDADC8D4}" sibTransId="{CCEB0671-A0FB-4740-A279-FAACB3EA7885}"/>
    <dgm:cxn modelId="{E3529854-1E9F-44E4-81B4-8A4E9C8505D6}" type="presParOf" srcId="{C97D4B3F-7556-4D19-80E7-B04D8EF83389}" destId="{A6F70038-38D6-4C0A-A072-25778D1BD636}" srcOrd="0" destOrd="0" presId="urn:microsoft.com/office/officeart/2005/8/layout/hList1"/>
    <dgm:cxn modelId="{50CC41CC-0E8A-4B25-B3F8-E7C4378CF873}" type="presParOf" srcId="{A6F70038-38D6-4C0A-A072-25778D1BD636}" destId="{E002C2B4-8FDE-4A3E-8509-B89BEAB486EE}" srcOrd="0" destOrd="0" presId="urn:microsoft.com/office/officeart/2005/8/layout/hList1"/>
    <dgm:cxn modelId="{988E79DE-D174-406B-ADBF-64AA35D8D49B}" type="presParOf" srcId="{A6F70038-38D6-4C0A-A072-25778D1BD636}" destId="{35404F17-E499-4712-90FB-706A672C215E}" srcOrd="1" destOrd="0" presId="urn:microsoft.com/office/officeart/2005/8/layout/hList1"/>
    <dgm:cxn modelId="{BE631FC2-0586-4FAF-BEF1-AA25AFFFE757}" type="presParOf" srcId="{C97D4B3F-7556-4D19-80E7-B04D8EF83389}" destId="{B511998B-9B98-4070-9FCD-C47F1C153678}" srcOrd="1" destOrd="0" presId="urn:microsoft.com/office/officeart/2005/8/layout/hList1"/>
    <dgm:cxn modelId="{C6CBB539-CF43-4959-B530-6E202426FF76}" type="presParOf" srcId="{C97D4B3F-7556-4D19-80E7-B04D8EF83389}" destId="{3ABFE940-855C-4DD4-859E-41F9501B5528}" srcOrd="2" destOrd="0" presId="urn:microsoft.com/office/officeart/2005/8/layout/hList1"/>
    <dgm:cxn modelId="{66694956-57FA-46E2-AAE2-3D7134774E55}" type="presParOf" srcId="{3ABFE940-855C-4DD4-859E-41F9501B5528}" destId="{6CE609AC-693E-4B54-B7D4-2E8D668A3C69}" srcOrd="0" destOrd="0" presId="urn:microsoft.com/office/officeart/2005/8/layout/hList1"/>
    <dgm:cxn modelId="{776768D7-B982-4AE7-BEDD-288F2D18D3F4}" type="presParOf" srcId="{3ABFE940-855C-4DD4-859E-41F9501B5528}" destId="{3B1D9CED-E861-484C-97F2-6EC0407BEC3C}" srcOrd="1" destOrd="0" presId="urn:microsoft.com/office/officeart/2005/8/layout/hList1"/>
    <dgm:cxn modelId="{A298D3BC-D94F-4FC2-9EFB-4B7AE2E431E8}" type="presParOf" srcId="{C97D4B3F-7556-4D19-80E7-B04D8EF83389}" destId="{A6565E4A-4996-4D8A-9C92-FA234DA93888}" srcOrd="3" destOrd="0" presId="urn:microsoft.com/office/officeart/2005/8/layout/hList1"/>
    <dgm:cxn modelId="{9014CD24-E859-4D57-9298-0D14345C7862}" type="presParOf" srcId="{C97D4B3F-7556-4D19-80E7-B04D8EF83389}" destId="{BA9E74E2-74C3-476D-92FF-201BD3E7D41E}" srcOrd="4" destOrd="0" presId="urn:microsoft.com/office/officeart/2005/8/layout/hList1"/>
    <dgm:cxn modelId="{633B6724-F091-4CC9-9290-BDB5212B7150}" type="presParOf" srcId="{BA9E74E2-74C3-476D-92FF-201BD3E7D41E}" destId="{3E3B4AC8-B029-4C58-A2B4-6FE46DD22CC4}" srcOrd="0" destOrd="0" presId="urn:microsoft.com/office/officeart/2005/8/layout/hList1"/>
    <dgm:cxn modelId="{FE9E7D1A-CD7F-4142-90E7-AEA8A09A545C}" type="presParOf" srcId="{BA9E74E2-74C3-476D-92FF-201BD3E7D41E}" destId="{1BEA0C1C-048D-46BF-8F2D-7FEBF11365A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0C9476-E61B-4128-BED4-21801C865E1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A270345A-835F-48D1-A341-5499E217C34B}">
      <dgm:prSet phldrT="[Text]" custT="1"/>
      <dgm:spPr/>
      <dgm:t>
        <a:bodyPr/>
        <a:lstStyle/>
        <a:p>
          <a:pPr algn="ctr"/>
          <a:r>
            <a:rPr lang="en-US" sz="2000" dirty="0">
              <a:latin typeface="Arial" panose="020B0604020202020204" pitchFamily="34" charset="0"/>
              <a:cs typeface="Arial" panose="020B0604020202020204" pitchFamily="34" charset="0"/>
            </a:rPr>
            <a:t>Manufacturer or Distributor Storage with Customer Pickup</a:t>
          </a:r>
          <a:endParaRPr lang="en-IN" sz="2000" dirty="0">
            <a:latin typeface="Arial" panose="020B0604020202020204" pitchFamily="34" charset="0"/>
            <a:cs typeface="Arial" panose="020B0604020202020204" pitchFamily="34" charset="0"/>
          </a:endParaRPr>
        </a:p>
      </dgm:t>
    </dgm:pt>
    <dgm:pt modelId="{5F7ACC4A-6C08-4BBC-BD05-0D4AE0CBF7FC}" type="parTrans" cxnId="{0F612DE1-11D6-417E-9CC2-99EAC260371D}">
      <dgm:prSet/>
      <dgm:spPr/>
      <dgm:t>
        <a:bodyPr/>
        <a:lstStyle/>
        <a:p>
          <a:pPr algn="just"/>
          <a:endParaRPr lang="en-IN">
            <a:latin typeface="Arial" panose="020B0604020202020204" pitchFamily="34" charset="0"/>
            <a:cs typeface="Arial" panose="020B0604020202020204" pitchFamily="34" charset="0"/>
          </a:endParaRPr>
        </a:p>
      </dgm:t>
    </dgm:pt>
    <dgm:pt modelId="{AD87DB3B-A5B7-43AD-B0F1-4048C1CADD8E}" type="sibTrans" cxnId="{0F612DE1-11D6-417E-9CC2-99EAC260371D}">
      <dgm:prSet/>
      <dgm:spPr/>
      <dgm:t>
        <a:bodyPr/>
        <a:lstStyle/>
        <a:p>
          <a:pPr algn="just"/>
          <a:endParaRPr lang="en-IN">
            <a:latin typeface="Arial" panose="020B0604020202020204" pitchFamily="34" charset="0"/>
            <a:cs typeface="Arial" panose="020B0604020202020204" pitchFamily="34" charset="0"/>
          </a:endParaRPr>
        </a:p>
      </dgm:t>
    </dgm:pt>
    <dgm:pt modelId="{0F919803-6626-45B3-B37F-12D89A6C6059}">
      <dgm:prSet phldrT="[Text]" custT="1"/>
      <dgm:spPr/>
      <dgm:t>
        <a:bodyPr/>
        <a:lstStyle/>
        <a:p>
          <a:pPr algn="just"/>
          <a:r>
            <a:rPr lang="en-US" sz="1600" dirty="0">
              <a:latin typeface="Arial" panose="020B0604020202020204" pitchFamily="34" charset="0"/>
              <a:cs typeface="Arial" panose="020B0604020202020204" pitchFamily="34" charset="0"/>
            </a:rPr>
            <a:t>Inventory is maintained at Manufacturing, Distributor and Warehouse.</a:t>
          </a:r>
          <a:endParaRPr lang="en-IN" sz="1600" dirty="0">
            <a:latin typeface="Arial" panose="020B0604020202020204" pitchFamily="34" charset="0"/>
            <a:cs typeface="Arial" panose="020B0604020202020204" pitchFamily="34" charset="0"/>
          </a:endParaRPr>
        </a:p>
      </dgm:t>
    </dgm:pt>
    <dgm:pt modelId="{647A7702-8A44-4B29-9D3E-D3B5BDADC8D4}" type="parTrans" cxnId="{9BA4B2F9-8BF3-4F7D-A172-D6B177E8427D}">
      <dgm:prSet/>
      <dgm:spPr/>
      <dgm:t>
        <a:bodyPr/>
        <a:lstStyle/>
        <a:p>
          <a:pPr algn="just"/>
          <a:endParaRPr lang="en-IN">
            <a:latin typeface="Arial" panose="020B0604020202020204" pitchFamily="34" charset="0"/>
            <a:cs typeface="Arial" panose="020B0604020202020204" pitchFamily="34" charset="0"/>
          </a:endParaRPr>
        </a:p>
      </dgm:t>
    </dgm:pt>
    <dgm:pt modelId="{CCEB0671-A0FB-4740-A279-FAACB3EA7885}" type="sibTrans" cxnId="{9BA4B2F9-8BF3-4F7D-A172-D6B177E8427D}">
      <dgm:prSet/>
      <dgm:spPr/>
      <dgm:t>
        <a:bodyPr/>
        <a:lstStyle/>
        <a:p>
          <a:pPr algn="just"/>
          <a:endParaRPr lang="en-IN">
            <a:latin typeface="Arial" panose="020B0604020202020204" pitchFamily="34" charset="0"/>
            <a:cs typeface="Arial" panose="020B0604020202020204" pitchFamily="34" charset="0"/>
          </a:endParaRPr>
        </a:p>
      </dgm:t>
    </dgm:pt>
    <dgm:pt modelId="{B428D371-096F-4C8E-8986-DE4B24950B12}">
      <dgm:prSet phldrT="[Text]" custT="1"/>
      <dgm:spPr/>
      <dgm:t>
        <a:bodyPr/>
        <a:lstStyle/>
        <a:p>
          <a:pPr algn="ctr"/>
          <a:r>
            <a:rPr lang="en-US" sz="2000" dirty="0">
              <a:latin typeface="Arial" panose="020B0604020202020204" pitchFamily="34" charset="0"/>
              <a:cs typeface="Arial" panose="020B0604020202020204" pitchFamily="34" charset="0"/>
            </a:rPr>
            <a:t>Retail Storage with Customer Pickup</a:t>
          </a:r>
          <a:endParaRPr lang="en-IN" sz="2000" dirty="0">
            <a:latin typeface="Arial" panose="020B0604020202020204" pitchFamily="34" charset="0"/>
            <a:cs typeface="Arial" panose="020B0604020202020204" pitchFamily="34" charset="0"/>
          </a:endParaRPr>
        </a:p>
      </dgm:t>
    </dgm:pt>
    <dgm:pt modelId="{DEB3B2A8-83FB-43FA-896E-92DA3CF1BFBD}" type="parTrans" cxnId="{5B95DFD2-5009-4DAE-9C4F-8B57821D73D9}">
      <dgm:prSet/>
      <dgm:spPr/>
      <dgm:t>
        <a:bodyPr/>
        <a:lstStyle/>
        <a:p>
          <a:pPr algn="just"/>
          <a:endParaRPr lang="en-IN">
            <a:latin typeface="Arial" panose="020B0604020202020204" pitchFamily="34" charset="0"/>
            <a:cs typeface="Arial" panose="020B0604020202020204" pitchFamily="34" charset="0"/>
          </a:endParaRPr>
        </a:p>
      </dgm:t>
    </dgm:pt>
    <dgm:pt modelId="{3D064C24-0CBF-47B6-8A6C-8EE84A9DD30B}" type="sibTrans" cxnId="{5B95DFD2-5009-4DAE-9C4F-8B57821D73D9}">
      <dgm:prSet/>
      <dgm:spPr/>
      <dgm:t>
        <a:bodyPr/>
        <a:lstStyle/>
        <a:p>
          <a:pPr algn="just"/>
          <a:endParaRPr lang="en-IN">
            <a:latin typeface="Arial" panose="020B0604020202020204" pitchFamily="34" charset="0"/>
            <a:cs typeface="Arial" panose="020B0604020202020204" pitchFamily="34" charset="0"/>
          </a:endParaRPr>
        </a:p>
      </dgm:t>
    </dgm:pt>
    <dgm:pt modelId="{751C2C73-E64F-4F69-AC49-05BC976113C7}">
      <dgm:prSet phldrT="[Text]" custT="1"/>
      <dgm:spPr/>
      <dgm:t>
        <a:bodyPr/>
        <a:lstStyle/>
        <a:p>
          <a:pPr algn="just"/>
          <a:r>
            <a:rPr lang="en-US" sz="1600" dirty="0">
              <a:latin typeface="Arial" panose="020B0604020202020204" pitchFamily="34" charset="0"/>
              <a:cs typeface="Arial" panose="020B0604020202020204" pitchFamily="34" charset="0"/>
            </a:rPr>
            <a:t> Package carriers are used to transport products from the intermediate location to the final customer.</a:t>
          </a:r>
          <a:endParaRPr lang="en-IN" sz="1600" dirty="0">
            <a:latin typeface="Arial" panose="020B0604020202020204" pitchFamily="34" charset="0"/>
            <a:cs typeface="Arial" panose="020B0604020202020204" pitchFamily="34" charset="0"/>
          </a:endParaRPr>
        </a:p>
      </dgm:t>
    </dgm:pt>
    <dgm:pt modelId="{60DDD8C0-F865-4CBE-B6CB-578AEBBC53C7}" type="parTrans" cxnId="{09021319-CDDE-4172-A3AF-AF2591E877C6}">
      <dgm:prSet/>
      <dgm:spPr/>
      <dgm:t>
        <a:bodyPr/>
        <a:lstStyle/>
        <a:p>
          <a:pPr algn="just"/>
          <a:endParaRPr lang="en-IN">
            <a:latin typeface="Arial" panose="020B0604020202020204" pitchFamily="34" charset="0"/>
            <a:cs typeface="Arial" panose="020B0604020202020204" pitchFamily="34" charset="0"/>
          </a:endParaRPr>
        </a:p>
      </dgm:t>
    </dgm:pt>
    <dgm:pt modelId="{B66184CD-F027-4782-8AAD-5251401D36D4}" type="sibTrans" cxnId="{09021319-CDDE-4172-A3AF-AF2591E877C6}">
      <dgm:prSet/>
      <dgm:spPr/>
      <dgm:t>
        <a:bodyPr/>
        <a:lstStyle/>
        <a:p>
          <a:pPr algn="just"/>
          <a:endParaRPr lang="en-IN">
            <a:latin typeface="Arial" panose="020B0604020202020204" pitchFamily="34" charset="0"/>
            <a:cs typeface="Arial" panose="020B0604020202020204" pitchFamily="34" charset="0"/>
          </a:endParaRPr>
        </a:p>
      </dgm:t>
    </dgm:pt>
    <dgm:pt modelId="{079A90BE-6241-40F3-820B-0B0FB1B25560}">
      <dgm:prSet phldrT="[Text]" custT="1"/>
      <dgm:spPr/>
      <dgm:t>
        <a:bodyPr/>
        <a:lstStyle/>
        <a:p>
          <a:pPr algn="just"/>
          <a:r>
            <a:rPr lang="en-US" sz="1600" dirty="0">
              <a:latin typeface="Arial" panose="020B0604020202020204" pitchFamily="34" charset="0"/>
              <a:cs typeface="Arial" panose="020B0604020202020204" pitchFamily="34" charset="0"/>
            </a:rPr>
            <a:t>Grainger keeps its inventory of fast-moving items at pickup locations.</a:t>
          </a:r>
          <a:endParaRPr lang="en-IN" sz="1600" dirty="0">
            <a:latin typeface="Arial" panose="020B0604020202020204" pitchFamily="34" charset="0"/>
            <a:cs typeface="Arial" panose="020B0604020202020204" pitchFamily="34" charset="0"/>
          </a:endParaRPr>
        </a:p>
      </dgm:t>
    </dgm:pt>
    <dgm:pt modelId="{12DDD64D-DC9B-4095-A18D-E26A35113210}" type="parTrans" cxnId="{36210067-AECA-415E-A63E-B7282899A8A9}">
      <dgm:prSet/>
      <dgm:spPr/>
      <dgm:t>
        <a:bodyPr/>
        <a:lstStyle/>
        <a:p>
          <a:pPr algn="just"/>
          <a:endParaRPr lang="en-IN">
            <a:latin typeface="Arial" panose="020B0604020202020204" pitchFamily="34" charset="0"/>
            <a:cs typeface="Arial" panose="020B0604020202020204" pitchFamily="34" charset="0"/>
          </a:endParaRPr>
        </a:p>
      </dgm:t>
    </dgm:pt>
    <dgm:pt modelId="{5DA75EBF-42A8-4C57-B849-4DB5DC093409}" type="sibTrans" cxnId="{36210067-AECA-415E-A63E-B7282899A8A9}">
      <dgm:prSet/>
      <dgm:spPr/>
      <dgm:t>
        <a:bodyPr/>
        <a:lstStyle/>
        <a:p>
          <a:pPr algn="just"/>
          <a:endParaRPr lang="en-IN">
            <a:latin typeface="Arial" panose="020B0604020202020204" pitchFamily="34" charset="0"/>
            <a:cs typeface="Arial" panose="020B0604020202020204" pitchFamily="34" charset="0"/>
          </a:endParaRPr>
        </a:p>
      </dgm:t>
    </dgm:pt>
    <dgm:pt modelId="{345D49D6-E03A-4ABF-B30D-CF6E237BB9CF}">
      <dgm:prSet phldrT="[Text]" custT="1"/>
      <dgm:spPr/>
      <dgm:t>
        <a:bodyPr/>
        <a:lstStyle/>
        <a:p>
          <a:pPr algn="just"/>
          <a:r>
            <a:rPr lang="en-US" sz="1600" dirty="0">
              <a:solidFill>
                <a:schemeClr val="tx1"/>
              </a:solidFill>
              <a:latin typeface="Arial" panose="020B0604020202020204" pitchFamily="34" charset="0"/>
              <a:cs typeface="Arial" panose="020B0604020202020204" pitchFamily="34" charset="0"/>
            </a:rPr>
            <a:t>Good response time can be achieved through this.</a:t>
          </a:r>
          <a:endParaRPr lang="en-IN" sz="1600" dirty="0">
            <a:solidFill>
              <a:schemeClr val="tx1"/>
            </a:solidFill>
            <a:latin typeface="Arial" panose="020B0604020202020204" pitchFamily="34" charset="0"/>
            <a:cs typeface="Arial" panose="020B0604020202020204" pitchFamily="34" charset="0"/>
          </a:endParaRPr>
        </a:p>
      </dgm:t>
    </dgm:pt>
    <dgm:pt modelId="{186CB2F1-028F-417E-9505-0579702D2DA7}" type="parTrans" cxnId="{5DA01971-4619-4838-9E6E-F8216F0C40E0}">
      <dgm:prSet/>
      <dgm:spPr/>
      <dgm:t>
        <a:bodyPr/>
        <a:lstStyle/>
        <a:p>
          <a:pPr algn="just"/>
          <a:endParaRPr lang="en-IN">
            <a:latin typeface="Arial" panose="020B0604020202020204" pitchFamily="34" charset="0"/>
            <a:cs typeface="Arial" panose="020B0604020202020204" pitchFamily="34" charset="0"/>
          </a:endParaRPr>
        </a:p>
      </dgm:t>
    </dgm:pt>
    <dgm:pt modelId="{FAA60A11-2C2F-41F0-B707-F09FFD5F9A75}" type="sibTrans" cxnId="{5DA01971-4619-4838-9E6E-F8216F0C40E0}">
      <dgm:prSet/>
      <dgm:spPr/>
      <dgm:t>
        <a:bodyPr/>
        <a:lstStyle/>
        <a:p>
          <a:pPr algn="just"/>
          <a:endParaRPr lang="en-IN">
            <a:latin typeface="Arial" panose="020B0604020202020204" pitchFamily="34" charset="0"/>
            <a:cs typeface="Arial" panose="020B0604020202020204" pitchFamily="34" charset="0"/>
          </a:endParaRPr>
        </a:p>
      </dgm:t>
    </dgm:pt>
    <dgm:pt modelId="{FD55436C-C1E2-4DAD-973A-F42E0C723F0B}">
      <dgm:prSet phldrT="[Text]" custT="1"/>
      <dgm:spPr/>
      <dgm:t>
        <a:bodyPr/>
        <a:lstStyle/>
        <a:p>
          <a:pPr algn="just"/>
          <a:endParaRPr lang="en-IN" sz="1600" dirty="0">
            <a:latin typeface="Arial" panose="020B0604020202020204" pitchFamily="34" charset="0"/>
            <a:cs typeface="Arial" panose="020B0604020202020204" pitchFamily="34" charset="0"/>
          </a:endParaRPr>
        </a:p>
      </dgm:t>
    </dgm:pt>
    <dgm:pt modelId="{D6FDF2D4-58D1-49E0-B5D8-C234DEEDFF66}" type="parTrans" cxnId="{D261DC85-561F-43E4-B203-6D4EB467886E}">
      <dgm:prSet/>
      <dgm:spPr/>
      <dgm:t>
        <a:bodyPr/>
        <a:lstStyle/>
        <a:p>
          <a:endParaRPr lang="en-IN"/>
        </a:p>
      </dgm:t>
    </dgm:pt>
    <dgm:pt modelId="{ED877429-1D9B-44AC-BA15-B1336B9FA87C}" type="sibTrans" cxnId="{D261DC85-561F-43E4-B203-6D4EB467886E}">
      <dgm:prSet/>
      <dgm:spPr/>
      <dgm:t>
        <a:bodyPr/>
        <a:lstStyle/>
        <a:p>
          <a:endParaRPr lang="en-IN"/>
        </a:p>
      </dgm:t>
    </dgm:pt>
    <dgm:pt modelId="{955742BC-2AB1-4344-81F8-105A6673F67B}">
      <dgm:prSet phldrT="[Text]" custT="1"/>
      <dgm:spPr/>
      <dgm:t>
        <a:bodyPr/>
        <a:lstStyle/>
        <a:p>
          <a:pPr algn="just"/>
          <a:endParaRPr lang="en-IN" sz="1600" dirty="0">
            <a:latin typeface="Arial" panose="020B0604020202020204" pitchFamily="34" charset="0"/>
            <a:cs typeface="Arial" panose="020B0604020202020204" pitchFamily="34" charset="0"/>
          </a:endParaRPr>
        </a:p>
      </dgm:t>
    </dgm:pt>
    <dgm:pt modelId="{6F53D292-CEC0-4EDC-9455-0B6167DD25DF}" type="parTrans" cxnId="{8DB77844-E019-48F7-945E-AE15E4DB332E}">
      <dgm:prSet/>
      <dgm:spPr/>
      <dgm:t>
        <a:bodyPr/>
        <a:lstStyle/>
        <a:p>
          <a:endParaRPr lang="en-IN"/>
        </a:p>
      </dgm:t>
    </dgm:pt>
    <dgm:pt modelId="{10013B12-1CD1-4CCE-B0E5-2C3CB5757A98}" type="sibTrans" cxnId="{8DB77844-E019-48F7-945E-AE15E4DB332E}">
      <dgm:prSet/>
      <dgm:spPr/>
      <dgm:t>
        <a:bodyPr/>
        <a:lstStyle/>
        <a:p>
          <a:endParaRPr lang="en-IN"/>
        </a:p>
      </dgm:t>
    </dgm:pt>
    <dgm:pt modelId="{6E43B431-9D6F-4F88-9E7A-E9B5D672DCA6}">
      <dgm:prSet phldrT="[Text]" custT="1"/>
      <dgm:spPr/>
      <dgm:t>
        <a:bodyPr/>
        <a:lstStyle/>
        <a:p>
          <a:pPr algn="just"/>
          <a:r>
            <a:rPr lang="en-US" sz="1600" dirty="0">
              <a:latin typeface="Arial" panose="020B0604020202020204" pitchFamily="34" charset="0"/>
              <a:cs typeface="Arial" panose="020B0604020202020204" pitchFamily="34" charset="0"/>
            </a:rPr>
            <a:t> Slow-moving items are stocked at a central warehouse or in some cases at the manufacturer.</a:t>
          </a:r>
          <a:endParaRPr lang="en-IN" sz="1600" dirty="0">
            <a:latin typeface="Arial" panose="020B0604020202020204" pitchFamily="34" charset="0"/>
            <a:cs typeface="Arial" panose="020B0604020202020204" pitchFamily="34" charset="0"/>
          </a:endParaRPr>
        </a:p>
      </dgm:t>
    </dgm:pt>
    <dgm:pt modelId="{33BED54B-6A61-4F15-A318-3DE8E6727E43}" type="parTrans" cxnId="{C604B6D6-23E7-4558-94C1-08981481523C}">
      <dgm:prSet/>
      <dgm:spPr/>
      <dgm:t>
        <a:bodyPr/>
        <a:lstStyle/>
        <a:p>
          <a:endParaRPr lang="en-IN"/>
        </a:p>
      </dgm:t>
    </dgm:pt>
    <dgm:pt modelId="{DD9408CF-2161-49D2-8D78-16FF97863A9A}" type="sibTrans" cxnId="{C604B6D6-23E7-4558-94C1-08981481523C}">
      <dgm:prSet/>
      <dgm:spPr/>
      <dgm:t>
        <a:bodyPr/>
        <a:lstStyle/>
        <a:p>
          <a:endParaRPr lang="en-IN"/>
        </a:p>
      </dgm:t>
    </dgm:pt>
    <dgm:pt modelId="{A5D4028B-84C7-48AE-A976-ED7179102CB9}">
      <dgm:prSet phldrT="[Text]" custT="1"/>
      <dgm:spPr/>
      <dgm:t>
        <a:bodyPr/>
        <a:lstStyle/>
        <a:p>
          <a:pPr algn="just"/>
          <a:endParaRPr lang="en-IN" sz="1600" dirty="0">
            <a:latin typeface="Arial" panose="020B0604020202020204" pitchFamily="34" charset="0"/>
            <a:cs typeface="Arial" panose="020B0604020202020204" pitchFamily="34" charset="0"/>
          </a:endParaRPr>
        </a:p>
      </dgm:t>
    </dgm:pt>
    <dgm:pt modelId="{27F01943-E243-41B6-9A39-653C1DF6F978}" type="sibTrans" cxnId="{534FC0D2-0B63-471C-AC65-88953F9D17AE}">
      <dgm:prSet/>
      <dgm:spPr/>
      <dgm:t>
        <a:bodyPr/>
        <a:lstStyle/>
        <a:p>
          <a:endParaRPr lang="en-IN"/>
        </a:p>
      </dgm:t>
    </dgm:pt>
    <dgm:pt modelId="{659C9E0A-5982-4B41-8B0D-1B53E40DAAC6}" type="parTrans" cxnId="{534FC0D2-0B63-471C-AC65-88953F9D17AE}">
      <dgm:prSet/>
      <dgm:spPr/>
      <dgm:t>
        <a:bodyPr/>
        <a:lstStyle/>
        <a:p>
          <a:endParaRPr lang="en-IN"/>
        </a:p>
      </dgm:t>
    </dgm:pt>
    <dgm:pt modelId="{E514EE15-951D-45CC-9A41-D625EB263890}">
      <dgm:prSet phldrT="[Text]" custT="1"/>
      <dgm:spPr/>
      <dgm:t>
        <a:bodyPr/>
        <a:lstStyle/>
        <a:p>
          <a:pPr algn="just"/>
          <a:endParaRPr lang="en-IN" sz="1600" dirty="0">
            <a:latin typeface="Arial" panose="020B0604020202020204" pitchFamily="34" charset="0"/>
            <a:cs typeface="Arial" panose="020B0604020202020204" pitchFamily="34" charset="0"/>
          </a:endParaRPr>
        </a:p>
      </dgm:t>
    </dgm:pt>
    <dgm:pt modelId="{02E45510-19E4-4E41-A37D-9B5919139D2F}" type="sibTrans" cxnId="{7C0B5049-EDF1-4023-B5F8-0E398295C348}">
      <dgm:prSet/>
      <dgm:spPr/>
      <dgm:t>
        <a:bodyPr/>
        <a:lstStyle/>
        <a:p>
          <a:endParaRPr lang="en-IN"/>
        </a:p>
      </dgm:t>
    </dgm:pt>
    <dgm:pt modelId="{46D98788-9D24-4BD8-BF5B-3A9E3539479F}" type="parTrans" cxnId="{7C0B5049-EDF1-4023-B5F8-0E398295C348}">
      <dgm:prSet/>
      <dgm:spPr/>
      <dgm:t>
        <a:bodyPr/>
        <a:lstStyle/>
        <a:p>
          <a:endParaRPr lang="en-IN"/>
        </a:p>
      </dgm:t>
    </dgm:pt>
    <dgm:pt modelId="{89F95F82-FCAA-4C99-8E9C-A779A2CA7C5B}">
      <dgm:prSet phldrT="[Text]" custT="1"/>
      <dgm:spPr/>
      <dgm:t>
        <a:bodyPr/>
        <a:lstStyle/>
        <a:p>
          <a:pPr algn="just"/>
          <a:r>
            <a:rPr lang="en-US" sz="1600" dirty="0">
              <a:latin typeface="Arial" panose="020B0604020202020204" pitchFamily="34" charset="0"/>
              <a:cs typeface="Arial" panose="020B0604020202020204" pitchFamily="34" charset="0"/>
            </a:rPr>
            <a:t>Inventory is held not at manufacturers’ but at distributor end.</a:t>
          </a:r>
          <a:endParaRPr lang="en-IN" sz="1600" dirty="0">
            <a:latin typeface="Arial" panose="020B0604020202020204" pitchFamily="34" charset="0"/>
            <a:cs typeface="Arial" panose="020B0604020202020204" pitchFamily="34" charset="0"/>
          </a:endParaRPr>
        </a:p>
      </dgm:t>
    </dgm:pt>
    <dgm:pt modelId="{E9C5DC97-8E85-428F-BE69-C1F5113A9541}" type="parTrans" cxnId="{AE12285E-9617-45C5-AF58-767F36A02BBE}">
      <dgm:prSet/>
      <dgm:spPr/>
      <dgm:t>
        <a:bodyPr/>
        <a:lstStyle/>
        <a:p>
          <a:endParaRPr lang="en-IN"/>
        </a:p>
      </dgm:t>
    </dgm:pt>
    <dgm:pt modelId="{7477A5FB-C630-4561-AF34-27E48A9C1F76}" type="sibTrans" cxnId="{AE12285E-9617-45C5-AF58-767F36A02BBE}">
      <dgm:prSet/>
      <dgm:spPr/>
      <dgm:t>
        <a:bodyPr/>
        <a:lstStyle/>
        <a:p>
          <a:endParaRPr lang="en-IN"/>
        </a:p>
      </dgm:t>
    </dgm:pt>
    <dgm:pt modelId="{C97D4B3F-7556-4D19-80E7-B04D8EF83389}" type="pres">
      <dgm:prSet presAssocID="{080C9476-E61B-4128-BED4-21801C865E1B}" presName="Name0" presStyleCnt="0">
        <dgm:presLayoutVars>
          <dgm:dir/>
          <dgm:animLvl val="lvl"/>
          <dgm:resizeHandles val="exact"/>
        </dgm:presLayoutVars>
      </dgm:prSet>
      <dgm:spPr/>
    </dgm:pt>
    <dgm:pt modelId="{A6F70038-38D6-4C0A-A072-25778D1BD636}" type="pres">
      <dgm:prSet presAssocID="{A270345A-835F-48D1-A341-5499E217C34B}" presName="composite" presStyleCnt="0"/>
      <dgm:spPr/>
    </dgm:pt>
    <dgm:pt modelId="{E002C2B4-8FDE-4A3E-8509-B89BEAB486EE}" type="pres">
      <dgm:prSet presAssocID="{A270345A-835F-48D1-A341-5499E217C34B}" presName="parTx" presStyleLbl="alignNode1" presStyleIdx="0" presStyleCnt="2" custScaleY="80850" custLinFactNeighborX="-1" custLinFactNeighborY="-9747">
        <dgm:presLayoutVars>
          <dgm:chMax val="0"/>
          <dgm:chPref val="0"/>
          <dgm:bulletEnabled val="1"/>
        </dgm:presLayoutVars>
      </dgm:prSet>
      <dgm:spPr/>
    </dgm:pt>
    <dgm:pt modelId="{35404F17-E499-4712-90FB-706A672C215E}" type="pres">
      <dgm:prSet presAssocID="{A270345A-835F-48D1-A341-5499E217C34B}" presName="desTx" presStyleLbl="alignAccFollowNode1" presStyleIdx="0" presStyleCnt="2">
        <dgm:presLayoutVars>
          <dgm:bulletEnabled val="1"/>
        </dgm:presLayoutVars>
      </dgm:prSet>
      <dgm:spPr/>
    </dgm:pt>
    <dgm:pt modelId="{B511998B-9B98-4070-9FCD-C47F1C153678}" type="pres">
      <dgm:prSet presAssocID="{AD87DB3B-A5B7-43AD-B0F1-4048C1CADD8E}" presName="space" presStyleCnt="0"/>
      <dgm:spPr/>
    </dgm:pt>
    <dgm:pt modelId="{3ABFE940-855C-4DD4-859E-41F9501B5528}" type="pres">
      <dgm:prSet presAssocID="{B428D371-096F-4C8E-8986-DE4B24950B12}" presName="composite" presStyleCnt="0"/>
      <dgm:spPr/>
    </dgm:pt>
    <dgm:pt modelId="{6CE609AC-693E-4B54-B7D4-2E8D668A3C69}" type="pres">
      <dgm:prSet presAssocID="{B428D371-096F-4C8E-8986-DE4B24950B12}" presName="parTx" presStyleLbl="alignNode1" presStyleIdx="1" presStyleCnt="2" custScaleY="82814" custLinFactNeighborX="-277" custLinFactNeighborY="-18443">
        <dgm:presLayoutVars>
          <dgm:chMax val="0"/>
          <dgm:chPref val="0"/>
          <dgm:bulletEnabled val="1"/>
        </dgm:presLayoutVars>
      </dgm:prSet>
      <dgm:spPr/>
    </dgm:pt>
    <dgm:pt modelId="{3B1D9CED-E861-484C-97F2-6EC0407BEC3C}" type="pres">
      <dgm:prSet presAssocID="{B428D371-096F-4C8E-8986-DE4B24950B12}" presName="desTx" presStyleLbl="alignAccFollowNode1" presStyleIdx="1" presStyleCnt="2" custScaleY="95769" custLinFactNeighborX="-242" custLinFactNeighborY="-7842">
        <dgm:presLayoutVars>
          <dgm:bulletEnabled val="1"/>
        </dgm:presLayoutVars>
      </dgm:prSet>
      <dgm:spPr/>
    </dgm:pt>
  </dgm:ptLst>
  <dgm:cxnLst>
    <dgm:cxn modelId="{09021319-CDDE-4172-A3AF-AF2591E877C6}" srcId="{B428D371-096F-4C8E-8986-DE4B24950B12}" destId="{751C2C73-E64F-4F69-AC49-05BC976113C7}" srcOrd="2" destOrd="0" parTransId="{60DDD8C0-F865-4CBE-B6CB-578AEBBC53C7}" sibTransId="{B66184CD-F027-4782-8AAD-5251401D36D4}"/>
    <dgm:cxn modelId="{08F9D81F-ADE7-433E-BFD5-7664C8AC5648}" type="presOf" srcId="{079A90BE-6241-40F3-820B-0B0FB1B25560}" destId="{35404F17-E499-4712-90FB-706A672C215E}" srcOrd="0" destOrd="2" presId="urn:microsoft.com/office/officeart/2005/8/layout/hList1"/>
    <dgm:cxn modelId="{B1BDD722-198B-4970-A138-2E143E220B68}" type="presOf" srcId="{955742BC-2AB1-4344-81F8-105A6673F67B}" destId="{3B1D9CED-E861-484C-97F2-6EC0407BEC3C}" srcOrd="0" destOrd="3" presId="urn:microsoft.com/office/officeart/2005/8/layout/hList1"/>
    <dgm:cxn modelId="{3CB33D2A-02D5-4272-8A1B-91C6928F98B5}" type="presOf" srcId="{080C9476-E61B-4128-BED4-21801C865E1B}" destId="{C97D4B3F-7556-4D19-80E7-B04D8EF83389}" srcOrd="0" destOrd="0" presId="urn:microsoft.com/office/officeart/2005/8/layout/hList1"/>
    <dgm:cxn modelId="{FBC05B30-742C-41E7-B648-0E671551CB4A}" type="presOf" srcId="{A270345A-835F-48D1-A341-5499E217C34B}" destId="{E002C2B4-8FDE-4A3E-8509-B89BEAB486EE}" srcOrd="0" destOrd="0" presId="urn:microsoft.com/office/officeart/2005/8/layout/hList1"/>
    <dgm:cxn modelId="{E1369A5C-6FC0-4B1C-8A5C-897E003A4875}" type="presOf" srcId="{0F919803-6626-45B3-B37F-12D89A6C6059}" destId="{35404F17-E499-4712-90FB-706A672C215E}" srcOrd="0" destOrd="0" presId="urn:microsoft.com/office/officeart/2005/8/layout/hList1"/>
    <dgm:cxn modelId="{AE12285E-9617-45C5-AF58-767F36A02BBE}" srcId="{B428D371-096F-4C8E-8986-DE4B24950B12}" destId="{89F95F82-FCAA-4C99-8E9C-A779A2CA7C5B}" srcOrd="0" destOrd="0" parTransId="{E9C5DC97-8E85-428F-BE69-C1F5113A9541}" sibTransId="{7477A5FB-C630-4561-AF34-27E48A9C1F76}"/>
    <dgm:cxn modelId="{8DB77844-E019-48F7-945E-AE15E4DB332E}" srcId="{B428D371-096F-4C8E-8986-DE4B24950B12}" destId="{955742BC-2AB1-4344-81F8-105A6673F67B}" srcOrd="3" destOrd="0" parTransId="{6F53D292-CEC0-4EDC-9455-0B6167DD25DF}" sibTransId="{10013B12-1CD1-4CCE-B0E5-2C3CB5757A98}"/>
    <dgm:cxn modelId="{36210067-AECA-415E-A63E-B7282899A8A9}" srcId="{A270345A-835F-48D1-A341-5499E217C34B}" destId="{079A90BE-6241-40F3-820B-0B0FB1B25560}" srcOrd="2" destOrd="0" parTransId="{12DDD64D-DC9B-4095-A18D-E26A35113210}" sibTransId="{5DA75EBF-42A8-4C57-B849-4DB5DC093409}"/>
    <dgm:cxn modelId="{7C0B5049-EDF1-4023-B5F8-0E398295C348}" srcId="{A270345A-835F-48D1-A341-5499E217C34B}" destId="{E514EE15-951D-45CC-9A41-D625EB263890}" srcOrd="1" destOrd="0" parTransId="{46D98788-9D24-4BD8-BF5B-3A9E3539479F}" sibTransId="{02E45510-19E4-4E41-A37D-9B5919139D2F}"/>
    <dgm:cxn modelId="{5DA01971-4619-4838-9E6E-F8216F0C40E0}" srcId="{B428D371-096F-4C8E-8986-DE4B24950B12}" destId="{345D49D6-E03A-4ABF-B30D-CF6E237BB9CF}" srcOrd="4" destOrd="0" parTransId="{186CB2F1-028F-417E-9505-0579702D2DA7}" sibTransId="{FAA60A11-2C2F-41F0-B707-F09FFD5F9A75}"/>
    <dgm:cxn modelId="{FDAF6671-5517-4B8F-867E-5C67C9B32455}" type="presOf" srcId="{FD55436C-C1E2-4DAD-973A-F42E0C723F0B}" destId="{3B1D9CED-E861-484C-97F2-6EC0407BEC3C}" srcOrd="0" destOrd="1" presId="urn:microsoft.com/office/officeart/2005/8/layout/hList1"/>
    <dgm:cxn modelId="{D261DC85-561F-43E4-B203-6D4EB467886E}" srcId="{B428D371-096F-4C8E-8986-DE4B24950B12}" destId="{FD55436C-C1E2-4DAD-973A-F42E0C723F0B}" srcOrd="1" destOrd="0" parTransId="{D6FDF2D4-58D1-49E0-B5D8-C234DEEDFF66}" sibTransId="{ED877429-1D9B-44AC-BA15-B1336B9FA87C}"/>
    <dgm:cxn modelId="{6275F5A1-D509-432F-9EF9-2D708444EF2F}" type="presOf" srcId="{6E43B431-9D6F-4F88-9E7A-E9B5D672DCA6}" destId="{35404F17-E499-4712-90FB-706A672C215E}" srcOrd="0" destOrd="4" presId="urn:microsoft.com/office/officeart/2005/8/layout/hList1"/>
    <dgm:cxn modelId="{462838C4-5A49-4A7F-93CC-54DF551CB695}" type="presOf" srcId="{E514EE15-951D-45CC-9A41-D625EB263890}" destId="{35404F17-E499-4712-90FB-706A672C215E}" srcOrd="0" destOrd="1" presId="urn:microsoft.com/office/officeart/2005/8/layout/hList1"/>
    <dgm:cxn modelId="{487DEBC7-C951-4202-8706-CCC0B7BADA74}" type="presOf" srcId="{A5D4028B-84C7-48AE-A976-ED7179102CB9}" destId="{35404F17-E499-4712-90FB-706A672C215E}" srcOrd="0" destOrd="3" presId="urn:microsoft.com/office/officeart/2005/8/layout/hList1"/>
    <dgm:cxn modelId="{534FC0D2-0B63-471C-AC65-88953F9D17AE}" srcId="{A270345A-835F-48D1-A341-5499E217C34B}" destId="{A5D4028B-84C7-48AE-A976-ED7179102CB9}" srcOrd="3" destOrd="0" parTransId="{659C9E0A-5982-4B41-8B0D-1B53E40DAAC6}" sibTransId="{27F01943-E243-41B6-9A39-653C1DF6F978}"/>
    <dgm:cxn modelId="{5B95DFD2-5009-4DAE-9C4F-8B57821D73D9}" srcId="{080C9476-E61B-4128-BED4-21801C865E1B}" destId="{B428D371-096F-4C8E-8986-DE4B24950B12}" srcOrd="1" destOrd="0" parTransId="{DEB3B2A8-83FB-43FA-896E-92DA3CF1BFBD}" sibTransId="{3D064C24-0CBF-47B6-8A6C-8EE84A9DD30B}"/>
    <dgm:cxn modelId="{C604B6D6-23E7-4558-94C1-08981481523C}" srcId="{A270345A-835F-48D1-A341-5499E217C34B}" destId="{6E43B431-9D6F-4F88-9E7A-E9B5D672DCA6}" srcOrd="4" destOrd="0" parTransId="{33BED54B-6A61-4F15-A318-3DE8E6727E43}" sibTransId="{DD9408CF-2161-49D2-8D78-16FF97863A9A}"/>
    <dgm:cxn modelId="{A8D076DD-35F3-4F9D-A447-4ABDD8BCFC09}" type="presOf" srcId="{B428D371-096F-4C8E-8986-DE4B24950B12}" destId="{6CE609AC-693E-4B54-B7D4-2E8D668A3C69}" srcOrd="0" destOrd="0" presId="urn:microsoft.com/office/officeart/2005/8/layout/hList1"/>
    <dgm:cxn modelId="{0F612DE1-11D6-417E-9CC2-99EAC260371D}" srcId="{080C9476-E61B-4128-BED4-21801C865E1B}" destId="{A270345A-835F-48D1-A341-5499E217C34B}" srcOrd="0" destOrd="0" parTransId="{5F7ACC4A-6C08-4BBC-BD05-0D4AE0CBF7FC}" sibTransId="{AD87DB3B-A5B7-43AD-B0F1-4048C1CADD8E}"/>
    <dgm:cxn modelId="{57F900E5-A4AF-4D7D-BE8B-6DF619CE6355}" type="presOf" srcId="{751C2C73-E64F-4F69-AC49-05BC976113C7}" destId="{3B1D9CED-E861-484C-97F2-6EC0407BEC3C}" srcOrd="0" destOrd="2" presId="urn:microsoft.com/office/officeart/2005/8/layout/hList1"/>
    <dgm:cxn modelId="{8A8333EC-262E-48D5-A477-D426AA1D25C3}" type="presOf" srcId="{345D49D6-E03A-4ABF-B30D-CF6E237BB9CF}" destId="{3B1D9CED-E861-484C-97F2-6EC0407BEC3C}" srcOrd="0" destOrd="4" presId="urn:microsoft.com/office/officeart/2005/8/layout/hList1"/>
    <dgm:cxn modelId="{9BA4B2F9-8BF3-4F7D-A172-D6B177E8427D}" srcId="{A270345A-835F-48D1-A341-5499E217C34B}" destId="{0F919803-6626-45B3-B37F-12D89A6C6059}" srcOrd="0" destOrd="0" parTransId="{647A7702-8A44-4B29-9D3E-D3B5BDADC8D4}" sibTransId="{CCEB0671-A0FB-4740-A279-FAACB3EA7885}"/>
    <dgm:cxn modelId="{0F8BE4FC-956B-40CE-B980-879E7576F3BA}" type="presOf" srcId="{89F95F82-FCAA-4C99-8E9C-A779A2CA7C5B}" destId="{3B1D9CED-E861-484C-97F2-6EC0407BEC3C}" srcOrd="0" destOrd="0" presId="urn:microsoft.com/office/officeart/2005/8/layout/hList1"/>
    <dgm:cxn modelId="{E3529854-1E9F-44E4-81B4-8A4E9C8505D6}" type="presParOf" srcId="{C97D4B3F-7556-4D19-80E7-B04D8EF83389}" destId="{A6F70038-38D6-4C0A-A072-25778D1BD636}" srcOrd="0" destOrd="0" presId="urn:microsoft.com/office/officeart/2005/8/layout/hList1"/>
    <dgm:cxn modelId="{50CC41CC-0E8A-4B25-B3F8-E7C4378CF873}" type="presParOf" srcId="{A6F70038-38D6-4C0A-A072-25778D1BD636}" destId="{E002C2B4-8FDE-4A3E-8509-B89BEAB486EE}" srcOrd="0" destOrd="0" presId="urn:microsoft.com/office/officeart/2005/8/layout/hList1"/>
    <dgm:cxn modelId="{988E79DE-D174-406B-ADBF-64AA35D8D49B}" type="presParOf" srcId="{A6F70038-38D6-4C0A-A072-25778D1BD636}" destId="{35404F17-E499-4712-90FB-706A672C215E}" srcOrd="1" destOrd="0" presId="urn:microsoft.com/office/officeart/2005/8/layout/hList1"/>
    <dgm:cxn modelId="{BE631FC2-0586-4FAF-BEF1-AA25AFFFE757}" type="presParOf" srcId="{C97D4B3F-7556-4D19-80E7-B04D8EF83389}" destId="{B511998B-9B98-4070-9FCD-C47F1C153678}" srcOrd="1" destOrd="0" presId="urn:microsoft.com/office/officeart/2005/8/layout/hList1"/>
    <dgm:cxn modelId="{C6CBB539-CF43-4959-B530-6E202426FF76}" type="presParOf" srcId="{C97D4B3F-7556-4D19-80E7-B04D8EF83389}" destId="{3ABFE940-855C-4DD4-859E-41F9501B5528}" srcOrd="2" destOrd="0" presId="urn:microsoft.com/office/officeart/2005/8/layout/hList1"/>
    <dgm:cxn modelId="{66694956-57FA-46E2-AAE2-3D7134774E55}" type="presParOf" srcId="{3ABFE940-855C-4DD4-859E-41F9501B5528}" destId="{6CE609AC-693E-4B54-B7D4-2E8D668A3C69}" srcOrd="0" destOrd="0" presId="urn:microsoft.com/office/officeart/2005/8/layout/hList1"/>
    <dgm:cxn modelId="{776768D7-B982-4AE7-BEDD-288F2D18D3F4}" type="presParOf" srcId="{3ABFE940-855C-4DD4-859E-41F9501B5528}" destId="{3B1D9CED-E861-484C-97F2-6EC0407BEC3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8758CA-3A7A-4561-AC39-30ACEA1F56F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36921C5F-384B-4DDA-A337-BEC3486F3EE9}">
      <dgm:prSet phldrT="[Text]" custT="1"/>
      <dgm:spPr/>
      <dgm:t>
        <a:bodyPr/>
        <a:lstStyle/>
        <a:p>
          <a:pPr algn="l">
            <a:lnSpc>
              <a:spcPct val="150000"/>
            </a:lnSpc>
          </a:pPr>
          <a:r>
            <a:rPr lang="en-US" sz="1600" dirty="0">
              <a:latin typeface="Arial" panose="020B0604020202020204" pitchFamily="34" charset="0"/>
              <a:cs typeface="Arial" panose="020B0604020202020204" pitchFamily="34" charset="0"/>
            </a:rPr>
            <a:t>Stocked locally</a:t>
          </a:r>
          <a:endParaRPr lang="en-IN" sz="1600" dirty="0">
            <a:latin typeface="Arial" panose="020B0604020202020204" pitchFamily="34" charset="0"/>
            <a:cs typeface="Arial" panose="020B0604020202020204" pitchFamily="34" charset="0"/>
          </a:endParaRPr>
        </a:p>
      </dgm:t>
    </dgm:pt>
    <dgm:pt modelId="{47927A8C-E688-4C00-9842-8830ABBA6AE8}" type="parTrans" cxnId="{CDB59A47-D50C-4F68-9797-87A80CBFBB46}">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07CF5D47-00CF-4B8E-964C-D2DAA0B3BF13}" type="sibTrans" cxnId="{CDB59A47-D50C-4F68-9797-87A80CBFBB46}">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993EDB57-05F2-4CB2-8C19-48BEC42E51C4}">
      <dgm:prSet phldrT="[Text]" custT="1"/>
      <dgm:spPr/>
      <dgm:t>
        <a:bodyPr/>
        <a:lstStyle/>
        <a:p>
          <a:pPr algn="l">
            <a:lnSpc>
              <a:spcPct val="150000"/>
            </a:lnSpc>
          </a:pPr>
          <a:r>
            <a:rPr lang="en-US" sz="1600" dirty="0">
              <a:latin typeface="Arial" panose="020B0604020202020204" pitchFamily="34" charset="0"/>
              <a:cs typeface="Arial" panose="020B0604020202020204" pitchFamily="34" charset="0"/>
            </a:rPr>
            <a:t>Customer pick up / Direct shipping based on urgency</a:t>
          </a:r>
          <a:endParaRPr lang="en-IN" sz="1600" dirty="0">
            <a:latin typeface="Arial" panose="020B0604020202020204" pitchFamily="34" charset="0"/>
            <a:cs typeface="Arial" panose="020B0604020202020204" pitchFamily="34" charset="0"/>
          </a:endParaRPr>
        </a:p>
      </dgm:t>
    </dgm:pt>
    <dgm:pt modelId="{04915F9E-48A8-44D0-A261-43F612B5E408}" type="parTrans" cxnId="{3DF53CB2-CC98-4919-B318-E71BAC11A3D9}">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E565FFC8-9A02-4260-A0CC-5D5F12245CF8}" type="sibTrans" cxnId="{3DF53CB2-CC98-4919-B318-E71BAC11A3D9}">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537C21D5-0271-4DA0-82E6-1E621370FA20}">
      <dgm:prSet phldrT="[Text]" custT="1"/>
      <dgm:spPr/>
      <dgm:t>
        <a:bodyPr/>
        <a:lstStyle/>
        <a:p>
          <a:pPr algn="ctr">
            <a:lnSpc>
              <a:spcPct val="150000"/>
            </a:lnSpc>
          </a:pPr>
          <a:r>
            <a:rPr lang="en-US" sz="2000" dirty="0">
              <a:latin typeface="Arial" panose="020B0604020202020204" pitchFamily="34" charset="0"/>
              <a:cs typeface="Arial" panose="020B0604020202020204" pitchFamily="34" charset="0"/>
            </a:rPr>
            <a:t>Distributor storage with Last-mile Delivery </a:t>
          </a:r>
          <a:endParaRPr lang="en-IN" sz="2000" dirty="0">
            <a:latin typeface="Arial" panose="020B0604020202020204" pitchFamily="34" charset="0"/>
            <a:cs typeface="Arial" panose="020B0604020202020204" pitchFamily="34" charset="0"/>
          </a:endParaRPr>
        </a:p>
      </dgm:t>
    </dgm:pt>
    <dgm:pt modelId="{312580F9-B28E-43BA-84F0-31E0EB3CE037}" type="parTrans" cxnId="{87D40E9A-CBB0-421C-9BA5-968891FDA00F}">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17550FBE-637E-43DC-9C34-2A6DBA080F09}" type="sibTrans" cxnId="{87D40E9A-CBB0-421C-9BA5-968891FDA00F}">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CB54D558-F1C0-48F4-ABCD-12D819836AF0}">
      <dgm:prSet phldrT="[Text]" custT="1"/>
      <dgm:spPr/>
      <dgm:t>
        <a:bodyPr/>
        <a:lstStyle/>
        <a:p>
          <a:pPr algn="ctr">
            <a:lnSpc>
              <a:spcPct val="150000"/>
            </a:lnSpc>
          </a:pPr>
          <a:r>
            <a:rPr lang="en-US" sz="2000" dirty="0">
              <a:latin typeface="Arial" panose="020B0604020202020204" pitchFamily="34" charset="0"/>
              <a:cs typeface="Arial" panose="020B0604020202020204" pitchFamily="34" charset="0"/>
            </a:rPr>
            <a:t>Manufacturer Storage with Direct Shipping</a:t>
          </a:r>
          <a:endParaRPr lang="en-IN" sz="2000" dirty="0">
            <a:latin typeface="Arial" panose="020B0604020202020204" pitchFamily="34" charset="0"/>
            <a:cs typeface="Arial" panose="020B0604020202020204" pitchFamily="34" charset="0"/>
          </a:endParaRPr>
        </a:p>
      </dgm:t>
    </dgm:pt>
    <dgm:pt modelId="{3687DE5A-B89C-42E7-B3B3-A911D61BAD35}" type="parTrans" cxnId="{787EA866-777D-4799-9704-D8CF64536453}">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11838659-EA4F-4228-AA2B-A10D4BBDB914}" type="sibTrans" cxnId="{787EA866-777D-4799-9704-D8CF64536453}">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61105BEE-DA3B-41BE-96FA-EFEA4AF4FA74}">
      <dgm:prSet phldrT="[Text]" custT="1"/>
      <dgm:spPr/>
      <dgm:t>
        <a:bodyPr/>
        <a:lstStyle/>
        <a:p>
          <a:pPr algn="l">
            <a:lnSpc>
              <a:spcPct val="150000"/>
            </a:lnSpc>
          </a:pPr>
          <a:r>
            <a:rPr lang="en-US" sz="1600" dirty="0">
              <a:latin typeface="Arial" panose="020B0604020202020204" pitchFamily="34" charset="0"/>
              <a:cs typeface="Arial" panose="020B0604020202020204" pitchFamily="34" charset="0"/>
            </a:rPr>
            <a:t>Very slow moving</a:t>
          </a:r>
          <a:endParaRPr lang="en-IN" sz="1600" dirty="0">
            <a:latin typeface="Arial" panose="020B0604020202020204" pitchFamily="34" charset="0"/>
            <a:cs typeface="Arial" panose="020B0604020202020204" pitchFamily="34" charset="0"/>
          </a:endParaRPr>
        </a:p>
      </dgm:t>
    </dgm:pt>
    <dgm:pt modelId="{59CFFFEF-5386-4A8B-BBCB-9C715FD46887}" type="parTrans" cxnId="{8C4F70D0-E3E0-4C70-AC6C-C253E70631E8}">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DEC13E0A-3FE4-4F8F-B0A0-C5477F7098F9}" type="sibTrans" cxnId="{8C4F70D0-E3E0-4C70-AC6C-C253E70631E8}">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1DF8964C-7E40-4F48-B5D1-33A0B70784EE}">
      <dgm:prSet phldrT="[Text]" custT="1"/>
      <dgm:spPr/>
      <dgm:t>
        <a:bodyPr/>
        <a:lstStyle/>
        <a:p>
          <a:pPr algn="just">
            <a:lnSpc>
              <a:spcPct val="150000"/>
            </a:lnSpc>
          </a:pPr>
          <a:r>
            <a:rPr lang="en-US" sz="1600" dirty="0">
              <a:latin typeface="Arial" panose="020B0604020202020204" pitchFamily="34" charset="0"/>
              <a:cs typeface="Arial" panose="020B0604020202020204" pitchFamily="34" charset="0"/>
            </a:rPr>
            <a:t>Drop shipped from the manufacturer</a:t>
          </a:r>
          <a:endParaRPr lang="en-IN" sz="1600" dirty="0">
            <a:latin typeface="Arial" panose="020B0604020202020204" pitchFamily="34" charset="0"/>
            <a:cs typeface="Arial" panose="020B0604020202020204" pitchFamily="34" charset="0"/>
          </a:endParaRPr>
        </a:p>
      </dgm:t>
    </dgm:pt>
    <dgm:pt modelId="{2B661AE8-30F8-4696-8244-1EED419E899F}" type="parTrans" cxnId="{3ED88796-4987-453C-8B98-ED50D87C39D5}">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16995DCE-E891-470C-AACF-212342795EE0}" type="sibTrans" cxnId="{3ED88796-4987-453C-8B98-ED50D87C39D5}">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29621048-6101-4E11-BC4C-1358A3EB73C8}">
      <dgm:prSet phldrT="[Text]" custT="1"/>
      <dgm:spPr/>
      <dgm:t>
        <a:bodyPr/>
        <a:lstStyle/>
        <a:p>
          <a:pPr algn="ctr">
            <a:lnSpc>
              <a:spcPct val="150000"/>
            </a:lnSpc>
          </a:pPr>
          <a:r>
            <a:rPr lang="en-US" sz="2000" dirty="0">
              <a:latin typeface="Arial" panose="020B0604020202020204" pitchFamily="34" charset="0"/>
              <a:cs typeface="Arial" panose="020B0604020202020204" pitchFamily="34" charset="0"/>
            </a:rPr>
            <a:t>Retail Storage with Customer Pickup</a:t>
          </a:r>
          <a:endParaRPr lang="en-IN" sz="2000" dirty="0">
            <a:latin typeface="Arial" panose="020B0604020202020204" pitchFamily="34" charset="0"/>
            <a:cs typeface="Arial" panose="020B0604020202020204" pitchFamily="34" charset="0"/>
          </a:endParaRPr>
        </a:p>
      </dgm:t>
    </dgm:pt>
    <dgm:pt modelId="{DBA1B195-EF73-4CE6-A71D-E6371D83CCD6}" type="sibTrans" cxnId="{93D7DACC-5802-4D33-B5F5-30EF8609E7A5}">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36368F75-8A95-47A7-813A-949F9A831D6A}" type="parTrans" cxnId="{93D7DACC-5802-4D33-B5F5-30EF8609E7A5}">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4E5471DB-D15F-4A87-8FD4-522F3C3A6B53}">
      <dgm:prSet phldrT="[Text]" custT="1"/>
      <dgm:spPr/>
      <dgm:t>
        <a:bodyPr/>
        <a:lstStyle/>
        <a:p>
          <a:pPr algn="l">
            <a:lnSpc>
              <a:spcPct val="150000"/>
            </a:lnSpc>
          </a:pPr>
          <a:r>
            <a:rPr lang="en-US" sz="1600" dirty="0">
              <a:latin typeface="Arial" panose="020B0604020202020204" pitchFamily="34" charset="0"/>
              <a:cs typeface="Arial" panose="020B0604020202020204" pitchFamily="34" charset="0"/>
            </a:rPr>
            <a:t>Fast moving </a:t>
          </a:r>
          <a:endParaRPr lang="en-IN" sz="1600" dirty="0">
            <a:latin typeface="Arial" panose="020B0604020202020204" pitchFamily="34" charset="0"/>
            <a:cs typeface="Arial" panose="020B0604020202020204" pitchFamily="34" charset="0"/>
          </a:endParaRPr>
        </a:p>
      </dgm:t>
    </dgm:pt>
    <dgm:pt modelId="{0153E8F1-331F-4110-8BC7-604979799008}" type="parTrans" cxnId="{0EAC39C2-68AF-43F6-9B58-8057F2A02784}">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530A93FA-97D3-415B-B48F-6FE3B43DFB36}" type="sibTrans" cxnId="{0EAC39C2-68AF-43F6-9B58-8057F2A02784}">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741EC8ED-389E-4DC8-B8A8-B16368A15F9E}">
      <dgm:prSet phldrT="[Text]" custT="1"/>
      <dgm:spPr/>
      <dgm:t>
        <a:bodyPr/>
        <a:lstStyle/>
        <a:p>
          <a:pPr algn="l">
            <a:lnSpc>
              <a:spcPct val="150000"/>
            </a:lnSpc>
          </a:pPr>
          <a:r>
            <a:rPr lang="en-US" sz="1600" dirty="0">
              <a:latin typeface="Arial" panose="020B0604020202020204" pitchFamily="34" charset="0"/>
              <a:cs typeface="Arial" panose="020B0604020202020204" pitchFamily="34" charset="0"/>
            </a:rPr>
            <a:t>Takes longer lead time</a:t>
          </a:r>
          <a:endParaRPr lang="en-IN" sz="1600" dirty="0">
            <a:latin typeface="Arial" panose="020B0604020202020204" pitchFamily="34" charset="0"/>
            <a:cs typeface="Arial" panose="020B0604020202020204" pitchFamily="34" charset="0"/>
          </a:endParaRPr>
        </a:p>
      </dgm:t>
    </dgm:pt>
    <dgm:pt modelId="{78F86C7A-36F2-4852-87BB-F022172DFC76}" type="parTrans" cxnId="{A7BB466C-5182-415A-B875-907C33613319}">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48C3DBB2-CED6-4DBB-9A23-43DE8C3841E2}" type="sibTrans" cxnId="{A7BB466C-5182-415A-B875-907C33613319}">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A5EA684F-D328-4504-A6C4-46CBADC29B21}">
      <dgm:prSet phldrT="[Text]" custT="1"/>
      <dgm:spPr/>
      <dgm:t>
        <a:bodyPr/>
        <a:lstStyle/>
        <a:p>
          <a:pPr algn="l">
            <a:lnSpc>
              <a:spcPct val="150000"/>
            </a:lnSpc>
          </a:pPr>
          <a:r>
            <a:rPr lang="en-US" sz="1600" dirty="0">
              <a:latin typeface="Arial" panose="020B0604020202020204" pitchFamily="34" charset="0"/>
              <a:cs typeface="Arial" panose="020B0604020202020204" pitchFamily="34" charset="0"/>
            </a:rPr>
            <a:t>Slow moving</a:t>
          </a:r>
          <a:endParaRPr lang="en-IN" sz="1600" dirty="0">
            <a:latin typeface="Arial" panose="020B0604020202020204" pitchFamily="34" charset="0"/>
            <a:cs typeface="Arial" panose="020B0604020202020204" pitchFamily="34" charset="0"/>
          </a:endParaRPr>
        </a:p>
      </dgm:t>
    </dgm:pt>
    <dgm:pt modelId="{792CC540-10F3-4A1F-845D-469949CCBBDC}" type="sibTrans" cxnId="{F89E07B7-D3AA-4B67-917E-2B76C4445A0C}">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AB3E19F3-3901-4129-BF79-A4C682ACD32F}" type="parTrans" cxnId="{F89E07B7-D3AA-4B67-917E-2B76C4445A0C}">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FA8523F9-B77D-4B88-8AEF-2CAD44C496F2}">
      <dgm:prSet phldrT="[Text]" custT="1"/>
      <dgm:spPr/>
      <dgm:t>
        <a:bodyPr/>
        <a:lstStyle/>
        <a:p>
          <a:pPr algn="l">
            <a:lnSpc>
              <a:spcPct val="150000"/>
            </a:lnSpc>
          </a:pPr>
          <a:r>
            <a:rPr lang="en-US" sz="1600" dirty="0">
              <a:latin typeface="Arial" panose="020B0604020202020204" pitchFamily="34" charset="0"/>
              <a:cs typeface="Arial" panose="020B0604020202020204" pitchFamily="34" charset="0"/>
            </a:rPr>
            <a:t>Stocked at national DC</a:t>
          </a:r>
          <a:endParaRPr lang="en-IN" sz="1600" dirty="0">
            <a:latin typeface="Arial" panose="020B0604020202020204" pitchFamily="34" charset="0"/>
            <a:cs typeface="Arial" panose="020B0604020202020204" pitchFamily="34" charset="0"/>
          </a:endParaRPr>
        </a:p>
      </dgm:t>
    </dgm:pt>
    <dgm:pt modelId="{8D058FD6-A11E-46E7-AA95-60A03B4503D3}" type="sibTrans" cxnId="{525CA6E1-BF57-44EA-A98B-2A647D226533}">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1BE72CF7-DD46-4540-81F1-3725278EAFE5}" type="parTrans" cxnId="{525CA6E1-BF57-44EA-A98B-2A647D226533}">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CEFC638B-F18B-48D9-B04D-B508A9147E2A}">
      <dgm:prSet phldrT="[Text]" custT="1"/>
      <dgm:spPr/>
      <dgm:t>
        <a:bodyPr/>
        <a:lstStyle/>
        <a:p>
          <a:pPr algn="l">
            <a:lnSpc>
              <a:spcPct val="150000"/>
            </a:lnSpc>
          </a:pPr>
          <a:r>
            <a:rPr lang="en-US" sz="1600" dirty="0">
              <a:latin typeface="Arial" panose="020B0604020202020204" pitchFamily="34" charset="0"/>
              <a:cs typeface="Arial" panose="020B0604020202020204" pitchFamily="34" charset="0"/>
            </a:rPr>
            <a:t>Shipped within  a day or two</a:t>
          </a:r>
          <a:endParaRPr lang="en-IN" sz="1600" dirty="0">
            <a:latin typeface="Arial" panose="020B0604020202020204" pitchFamily="34" charset="0"/>
            <a:cs typeface="Arial" panose="020B0604020202020204" pitchFamily="34" charset="0"/>
          </a:endParaRPr>
        </a:p>
      </dgm:t>
    </dgm:pt>
    <dgm:pt modelId="{7E7D0FA4-AD9B-4ECA-8BC3-F16D442713BF}" type="sibTrans" cxnId="{7ED3D11B-1F30-4041-A6FB-113818C27791}">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CA4F9982-965E-4637-9F43-3798AF589676}" type="parTrans" cxnId="{7ED3D11B-1F30-4041-A6FB-113818C27791}">
      <dgm:prSet/>
      <dgm:spPr/>
      <dgm:t>
        <a:bodyPr/>
        <a:lstStyle/>
        <a:p>
          <a:pPr algn="just">
            <a:lnSpc>
              <a:spcPct val="150000"/>
            </a:lnSpc>
          </a:pPr>
          <a:endParaRPr lang="en-IN" sz="1200">
            <a:latin typeface="Arial" panose="020B0604020202020204" pitchFamily="34" charset="0"/>
            <a:cs typeface="Arial" panose="020B0604020202020204" pitchFamily="34" charset="0"/>
          </a:endParaRPr>
        </a:p>
      </dgm:t>
    </dgm:pt>
    <dgm:pt modelId="{37E85191-4AAF-44F4-B34E-5A7A68544ACA}" type="pres">
      <dgm:prSet presAssocID="{058758CA-3A7A-4561-AC39-30ACEA1F56F0}" presName="Name0" presStyleCnt="0">
        <dgm:presLayoutVars>
          <dgm:dir/>
          <dgm:animLvl val="lvl"/>
          <dgm:resizeHandles val="exact"/>
        </dgm:presLayoutVars>
      </dgm:prSet>
      <dgm:spPr/>
    </dgm:pt>
    <dgm:pt modelId="{BB02FDBD-CA07-4200-9BBC-1C2E98A9D84F}" type="pres">
      <dgm:prSet presAssocID="{29621048-6101-4E11-BC4C-1358A3EB73C8}" presName="composite" presStyleCnt="0"/>
      <dgm:spPr/>
    </dgm:pt>
    <dgm:pt modelId="{EA741373-D7D8-4225-BE03-D98327599D50}" type="pres">
      <dgm:prSet presAssocID="{29621048-6101-4E11-BC4C-1358A3EB73C8}" presName="parTx" presStyleLbl="alignNode1" presStyleIdx="0" presStyleCnt="3">
        <dgm:presLayoutVars>
          <dgm:chMax val="0"/>
          <dgm:chPref val="0"/>
          <dgm:bulletEnabled val="1"/>
        </dgm:presLayoutVars>
      </dgm:prSet>
      <dgm:spPr/>
    </dgm:pt>
    <dgm:pt modelId="{4AC44BBA-CF01-4CE2-ACAC-7646F6BEFB68}" type="pres">
      <dgm:prSet presAssocID="{29621048-6101-4E11-BC4C-1358A3EB73C8}" presName="desTx" presStyleLbl="alignAccFollowNode1" presStyleIdx="0" presStyleCnt="3">
        <dgm:presLayoutVars>
          <dgm:bulletEnabled val="1"/>
        </dgm:presLayoutVars>
      </dgm:prSet>
      <dgm:spPr/>
    </dgm:pt>
    <dgm:pt modelId="{0E8CCCD9-A72E-47C0-89E6-167C974E9CC4}" type="pres">
      <dgm:prSet presAssocID="{DBA1B195-EF73-4CE6-A71D-E6371D83CCD6}" presName="space" presStyleCnt="0"/>
      <dgm:spPr/>
    </dgm:pt>
    <dgm:pt modelId="{BFC99B3D-7C3E-4800-95B9-5994C674BB50}" type="pres">
      <dgm:prSet presAssocID="{537C21D5-0271-4DA0-82E6-1E621370FA20}" presName="composite" presStyleCnt="0"/>
      <dgm:spPr/>
    </dgm:pt>
    <dgm:pt modelId="{C5B6FDF0-1CC1-4F82-965E-BC7F71039B49}" type="pres">
      <dgm:prSet presAssocID="{537C21D5-0271-4DA0-82E6-1E621370FA20}" presName="parTx" presStyleLbl="alignNode1" presStyleIdx="1" presStyleCnt="3">
        <dgm:presLayoutVars>
          <dgm:chMax val="0"/>
          <dgm:chPref val="0"/>
          <dgm:bulletEnabled val="1"/>
        </dgm:presLayoutVars>
      </dgm:prSet>
      <dgm:spPr/>
    </dgm:pt>
    <dgm:pt modelId="{D81DB84A-60C3-417E-B99C-85D36269B0B0}" type="pres">
      <dgm:prSet presAssocID="{537C21D5-0271-4DA0-82E6-1E621370FA20}" presName="desTx" presStyleLbl="alignAccFollowNode1" presStyleIdx="1" presStyleCnt="3">
        <dgm:presLayoutVars>
          <dgm:bulletEnabled val="1"/>
        </dgm:presLayoutVars>
      </dgm:prSet>
      <dgm:spPr/>
    </dgm:pt>
    <dgm:pt modelId="{24E97002-8D27-4D3D-B8AD-6CB8A41E1B04}" type="pres">
      <dgm:prSet presAssocID="{17550FBE-637E-43DC-9C34-2A6DBA080F09}" presName="space" presStyleCnt="0"/>
      <dgm:spPr/>
    </dgm:pt>
    <dgm:pt modelId="{C881CA39-E720-45B6-B3B8-E75D3E0D6E8E}" type="pres">
      <dgm:prSet presAssocID="{CB54D558-F1C0-48F4-ABCD-12D819836AF0}" presName="composite" presStyleCnt="0"/>
      <dgm:spPr/>
    </dgm:pt>
    <dgm:pt modelId="{BCCCF370-CDC3-4C3C-8910-8387963EE80D}" type="pres">
      <dgm:prSet presAssocID="{CB54D558-F1C0-48F4-ABCD-12D819836AF0}" presName="parTx" presStyleLbl="alignNode1" presStyleIdx="2" presStyleCnt="3">
        <dgm:presLayoutVars>
          <dgm:chMax val="0"/>
          <dgm:chPref val="0"/>
          <dgm:bulletEnabled val="1"/>
        </dgm:presLayoutVars>
      </dgm:prSet>
      <dgm:spPr/>
    </dgm:pt>
    <dgm:pt modelId="{3E2B5D99-235C-4EA5-B7BB-D5D6EE6218D9}" type="pres">
      <dgm:prSet presAssocID="{CB54D558-F1C0-48F4-ABCD-12D819836AF0}" presName="desTx" presStyleLbl="alignAccFollowNode1" presStyleIdx="2" presStyleCnt="3">
        <dgm:presLayoutVars>
          <dgm:bulletEnabled val="1"/>
        </dgm:presLayoutVars>
      </dgm:prSet>
      <dgm:spPr/>
    </dgm:pt>
  </dgm:ptLst>
  <dgm:cxnLst>
    <dgm:cxn modelId="{E73CEB0E-96C0-4A6B-A844-84CFACA8FCCB}" type="presOf" srcId="{61105BEE-DA3B-41BE-96FA-EFEA4AF4FA74}" destId="{3E2B5D99-235C-4EA5-B7BB-D5D6EE6218D9}" srcOrd="0" destOrd="0" presId="urn:microsoft.com/office/officeart/2005/8/layout/hList1"/>
    <dgm:cxn modelId="{7ED3D11B-1F30-4041-A6FB-113818C27791}" srcId="{537C21D5-0271-4DA0-82E6-1E621370FA20}" destId="{CEFC638B-F18B-48D9-B04D-B508A9147E2A}" srcOrd="2" destOrd="0" parTransId="{CA4F9982-965E-4637-9F43-3798AF589676}" sibTransId="{7E7D0FA4-AD9B-4ECA-8BC3-F16D442713BF}"/>
    <dgm:cxn modelId="{4443B531-5D6A-4894-B8D3-635B17AAF77D}" type="presOf" srcId="{1DF8964C-7E40-4F48-B5D1-33A0B70784EE}" destId="{3E2B5D99-235C-4EA5-B7BB-D5D6EE6218D9}" srcOrd="0" destOrd="1" presId="urn:microsoft.com/office/officeart/2005/8/layout/hList1"/>
    <dgm:cxn modelId="{9124073C-9653-49D3-AF5A-96CB42EB3775}" type="presOf" srcId="{CB54D558-F1C0-48F4-ABCD-12D819836AF0}" destId="{BCCCF370-CDC3-4C3C-8910-8387963EE80D}" srcOrd="0" destOrd="0" presId="urn:microsoft.com/office/officeart/2005/8/layout/hList1"/>
    <dgm:cxn modelId="{787EA866-777D-4799-9704-D8CF64536453}" srcId="{058758CA-3A7A-4561-AC39-30ACEA1F56F0}" destId="{CB54D558-F1C0-48F4-ABCD-12D819836AF0}" srcOrd="2" destOrd="0" parTransId="{3687DE5A-B89C-42E7-B3B3-A911D61BAD35}" sibTransId="{11838659-EA4F-4228-AA2B-A10D4BBDB914}"/>
    <dgm:cxn modelId="{CDB59A47-D50C-4F68-9797-87A80CBFBB46}" srcId="{29621048-6101-4E11-BC4C-1358A3EB73C8}" destId="{36921C5F-384B-4DDA-A337-BEC3486F3EE9}" srcOrd="1" destOrd="0" parTransId="{47927A8C-E688-4C00-9842-8830ABBA6AE8}" sibTransId="{07CF5D47-00CF-4B8E-964C-D2DAA0B3BF13}"/>
    <dgm:cxn modelId="{78742648-3C6D-4A64-8D0A-0668C40EB0D3}" type="presOf" srcId="{537C21D5-0271-4DA0-82E6-1E621370FA20}" destId="{C5B6FDF0-1CC1-4F82-965E-BC7F71039B49}" srcOrd="0" destOrd="0" presId="urn:microsoft.com/office/officeart/2005/8/layout/hList1"/>
    <dgm:cxn modelId="{AABCA848-AC4A-4DE5-93A0-6B997C9F290D}" type="presOf" srcId="{36921C5F-384B-4DDA-A337-BEC3486F3EE9}" destId="{4AC44BBA-CF01-4CE2-ACAC-7646F6BEFB68}" srcOrd="0" destOrd="1" presId="urn:microsoft.com/office/officeart/2005/8/layout/hList1"/>
    <dgm:cxn modelId="{FB64656A-3DFE-4599-AEFA-2633627DAE17}" type="presOf" srcId="{FA8523F9-B77D-4B88-8AEF-2CAD44C496F2}" destId="{D81DB84A-60C3-417E-B99C-85D36269B0B0}" srcOrd="0" destOrd="1" presId="urn:microsoft.com/office/officeart/2005/8/layout/hList1"/>
    <dgm:cxn modelId="{A7BB466C-5182-415A-B875-907C33613319}" srcId="{CB54D558-F1C0-48F4-ABCD-12D819836AF0}" destId="{741EC8ED-389E-4DC8-B8A8-B16368A15F9E}" srcOrd="2" destOrd="0" parTransId="{78F86C7A-36F2-4852-87BB-F022172DFC76}" sibTransId="{48C3DBB2-CED6-4DBB-9A23-43DE8C3841E2}"/>
    <dgm:cxn modelId="{F781354E-3CA2-4158-85A9-5B310E267129}" type="presOf" srcId="{058758CA-3A7A-4561-AC39-30ACEA1F56F0}" destId="{37E85191-4AAF-44F4-B34E-5A7A68544ACA}" srcOrd="0" destOrd="0" presId="urn:microsoft.com/office/officeart/2005/8/layout/hList1"/>
    <dgm:cxn modelId="{3A156E4E-08BC-434E-8BF3-4BCCD6236FDD}" type="presOf" srcId="{CEFC638B-F18B-48D9-B04D-B508A9147E2A}" destId="{D81DB84A-60C3-417E-B99C-85D36269B0B0}" srcOrd="0" destOrd="2" presId="urn:microsoft.com/office/officeart/2005/8/layout/hList1"/>
    <dgm:cxn modelId="{E131EF78-2023-4B55-B431-1DADC368F8CE}" type="presOf" srcId="{4E5471DB-D15F-4A87-8FD4-522F3C3A6B53}" destId="{4AC44BBA-CF01-4CE2-ACAC-7646F6BEFB68}" srcOrd="0" destOrd="0" presId="urn:microsoft.com/office/officeart/2005/8/layout/hList1"/>
    <dgm:cxn modelId="{FD054790-3C86-47E4-AF6E-AA592076F337}" type="presOf" srcId="{993EDB57-05F2-4CB2-8C19-48BEC42E51C4}" destId="{4AC44BBA-CF01-4CE2-ACAC-7646F6BEFB68}" srcOrd="0" destOrd="2" presId="urn:microsoft.com/office/officeart/2005/8/layout/hList1"/>
    <dgm:cxn modelId="{3ED88796-4987-453C-8B98-ED50D87C39D5}" srcId="{CB54D558-F1C0-48F4-ABCD-12D819836AF0}" destId="{1DF8964C-7E40-4F48-B5D1-33A0B70784EE}" srcOrd="1" destOrd="0" parTransId="{2B661AE8-30F8-4696-8244-1EED419E899F}" sibTransId="{16995DCE-E891-470C-AACF-212342795EE0}"/>
    <dgm:cxn modelId="{87D40E9A-CBB0-421C-9BA5-968891FDA00F}" srcId="{058758CA-3A7A-4561-AC39-30ACEA1F56F0}" destId="{537C21D5-0271-4DA0-82E6-1E621370FA20}" srcOrd="1" destOrd="0" parTransId="{312580F9-B28E-43BA-84F0-31E0EB3CE037}" sibTransId="{17550FBE-637E-43DC-9C34-2A6DBA080F09}"/>
    <dgm:cxn modelId="{3DF53CB2-CC98-4919-B318-E71BAC11A3D9}" srcId="{29621048-6101-4E11-BC4C-1358A3EB73C8}" destId="{993EDB57-05F2-4CB2-8C19-48BEC42E51C4}" srcOrd="2" destOrd="0" parTransId="{04915F9E-48A8-44D0-A261-43F612B5E408}" sibTransId="{E565FFC8-9A02-4260-A0CC-5D5F12245CF8}"/>
    <dgm:cxn modelId="{F89E07B7-D3AA-4B67-917E-2B76C4445A0C}" srcId="{537C21D5-0271-4DA0-82E6-1E621370FA20}" destId="{A5EA684F-D328-4504-A6C4-46CBADC29B21}" srcOrd="0" destOrd="0" parTransId="{AB3E19F3-3901-4129-BF79-A4C682ACD32F}" sibTransId="{792CC540-10F3-4A1F-845D-469949CCBBDC}"/>
    <dgm:cxn modelId="{820796BD-341A-4967-A5A8-D3EB304DAD4A}" type="presOf" srcId="{29621048-6101-4E11-BC4C-1358A3EB73C8}" destId="{EA741373-D7D8-4225-BE03-D98327599D50}" srcOrd="0" destOrd="0" presId="urn:microsoft.com/office/officeart/2005/8/layout/hList1"/>
    <dgm:cxn modelId="{0EAC39C2-68AF-43F6-9B58-8057F2A02784}" srcId="{29621048-6101-4E11-BC4C-1358A3EB73C8}" destId="{4E5471DB-D15F-4A87-8FD4-522F3C3A6B53}" srcOrd="0" destOrd="0" parTransId="{0153E8F1-331F-4110-8BC7-604979799008}" sibTransId="{530A93FA-97D3-415B-B48F-6FE3B43DFB36}"/>
    <dgm:cxn modelId="{93D7DACC-5802-4D33-B5F5-30EF8609E7A5}" srcId="{058758CA-3A7A-4561-AC39-30ACEA1F56F0}" destId="{29621048-6101-4E11-BC4C-1358A3EB73C8}" srcOrd="0" destOrd="0" parTransId="{36368F75-8A95-47A7-813A-949F9A831D6A}" sibTransId="{DBA1B195-EF73-4CE6-A71D-E6371D83CCD6}"/>
    <dgm:cxn modelId="{524B3ECF-218A-4426-9A83-EF5BC6A11EE2}" type="presOf" srcId="{A5EA684F-D328-4504-A6C4-46CBADC29B21}" destId="{D81DB84A-60C3-417E-B99C-85D36269B0B0}" srcOrd="0" destOrd="0" presId="urn:microsoft.com/office/officeart/2005/8/layout/hList1"/>
    <dgm:cxn modelId="{8C4F70D0-E3E0-4C70-AC6C-C253E70631E8}" srcId="{CB54D558-F1C0-48F4-ABCD-12D819836AF0}" destId="{61105BEE-DA3B-41BE-96FA-EFEA4AF4FA74}" srcOrd="0" destOrd="0" parTransId="{59CFFFEF-5386-4A8B-BBCB-9C715FD46887}" sibTransId="{DEC13E0A-3FE4-4F8F-B0A0-C5477F7098F9}"/>
    <dgm:cxn modelId="{525CA6E1-BF57-44EA-A98B-2A647D226533}" srcId="{537C21D5-0271-4DA0-82E6-1E621370FA20}" destId="{FA8523F9-B77D-4B88-8AEF-2CAD44C496F2}" srcOrd="1" destOrd="0" parTransId="{1BE72CF7-DD46-4540-81F1-3725278EAFE5}" sibTransId="{8D058FD6-A11E-46E7-AA95-60A03B4503D3}"/>
    <dgm:cxn modelId="{872BE1F6-1EAB-42A3-91EC-C2826ED47051}" type="presOf" srcId="{741EC8ED-389E-4DC8-B8A8-B16368A15F9E}" destId="{3E2B5D99-235C-4EA5-B7BB-D5D6EE6218D9}" srcOrd="0" destOrd="2" presId="urn:microsoft.com/office/officeart/2005/8/layout/hList1"/>
    <dgm:cxn modelId="{F3D474E3-86BA-4557-9A43-0547CB943D41}" type="presParOf" srcId="{37E85191-4AAF-44F4-B34E-5A7A68544ACA}" destId="{BB02FDBD-CA07-4200-9BBC-1C2E98A9D84F}" srcOrd="0" destOrd="0" presId="urn:microsoft.com/office/officeart/2005/8/layout/hList1"/>
    <dgm:cxn modelId="{8FC58293-C985-4CA2-8CB3-289860D50D46}" type="presParOf" srcId="{BB02FDBD-CA07-4200-9BBC-1C2E98A9D84F}" destId="{EA741373-D7D8-4225-BE03-D98327599D50}" srcOrd="0" destOrd="0" presId="urn:microsoft.com/office/officeart/2005/8/layout/hList1"/>
    <dgm:cxn modelId="{C5B846D4-A985-4C23-B190-8A1E863D6985}" type="presParOf" srcId="{BB02FDBD-CA07-4200-9BBC-1C2E98A9D84F}" destId="{4AC44BBA-CF01-4CE2-ACAC-7646F6BEFB68}" srcOrd="1" destOrd="0" presId="urn:microsoft.com/office/officeart/2005/8/layout/hList1"/>
    <dgm:cxn modelId="{099AE6D9-9FA8-4F74-B148-AEC183B27DDC}" type="presParOf" srcId="{37E85191-4AAF-44F4-B34E-5A7A68544ACA}" destId="{0E8CCCD9-A72E-47C0-89E6-167C974E9CC4}" srcOrd="1" destOrd="0" presId="urn:microsoft.com/office/officeart/2005/8/layout/hList1"/>
    <dgm:cxn modelId="{3EF40A7C-D911-437A-B5CF-0F846B7187BA}" type="presParOf" srcId="{37E85191-4AAF-44F4-B34E-5A7A68544ACA}" destId="{BFC99B3D-7C3E-4800-95B9-5994C674BB50}" srcOrd="2" destOrd="0" presId="urn:microsoft.com/office/officeart/2005/8/layout/hList1"/>
    <dgm:cxn modelId="{5ABEA52F-E60D-4B37-96F5-23A4F5ACC0CC}" type="presParOf" srcId="{BFC99B3D-7C3E-4800-95B9-5994C674BB50}" destId="{C5B6FDF0-1CC1-4F82-965E-BC7F71039B49}" srcOrd="0" destOrd="0" presId="urn:microsoft.com/office/officeart/2005/8/layout/hList1"/>
    <dgm:cxn modelId="{3A842B84-74DC-4FBA-B2B9-633B5CC1CAE3}" type="presParOf" srcId="{BFC99B3D-7C3E-4800-95B9-5994C674BB50}" destId="{D81DB84A-60C3-417E-B99C-85D36269B0B0}" srcOrd="1" destOrd="0" presId="urn:microsoft.com/office/officeart/2005/8/layout/hList1"/>
    <dgm:cxn modelId="{2553DBB4-CBCE-47A1-84C0-5669CD4161DC}" type="presParOf" srcId="{37E85191-4AAF-44F4-B34E-5A7A68544ACA}" destId="{24E97002-8D27-4D3D-B8AD-6CB8A41E1B04}" srcOrd="3" destOrd="0" presId="urn:microsoft.com/office/officeart/2005/8/layout/hList1"/>
    <dgm:cxn modelId="{C0634D23-1211-4933-B3EC-1FF7E10305E1}" type="presParOf" srcId="{37E85191-4AAF-44F4-B34E-5A7A68544ACA}" destId="{C881CA39-E720-45B6-B3B8-E75D3E0D6E8E}" srcOrd="4" destOrd="0" presId="urn:microsoft.com/office/officeart/2005/8/layout/hList1"/>
    <dgm:cxn modelId="{DE1BFDE5-64FF-4222-929F-DA3A66B552C9}" type="presParOf" srcId="{C881CA39-E720-45B6-B3B8-E75D3E0D6E8E}" destId="{BCCCF370-CDC3-4C3C-8910-8387963EE80D}" srcOrd="0" destOrd="0" presId="urn:microsoft.com/office/officeart/2005/8/layout/hList1"/>
    <dgm:cxn modelId="{042E6DB6-1FA4-4732-821E-AD6C39983447}" type="presParOf" srcId="{C881CA39-E720-45B6-B3B8-E75D3E0D6E8E}" destId="{3E2B5D99-235C-4EA5-B7BB-D5D6EE6218D9}"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4F87B6-36C3-4730-86E4-724F66E9F90E}" type="doc">
      <dgm:prSet loTypeId="urn:microsoft.com/office/officeart/2005/8/layout/hList3" loCatId="list" qsTypeId="urn:microsoft.com/office/officeart/2005/8/quickstyle/3d3" qsCatId="3D" csTypeId="urn:microsoft.com/office/officeart/2005/8/colors/accent1_1" csCatId="accent1" phldr="1"/>
      <dgm:spPr/>
      <dgm:t>
        <a:bodyPr/>
        <a:lstStyle/>
        <a:p>
          <a:endParaRPr lang="en-IN"/>
        </a:p>
      </dgm:t>
    </dgm:pt>
    <dgm:pt modelId="{7378CD6F-3DAA-4BD2-A70D-E65E0EFA5C0B}">
      <dgm:prSet phldrT="[Text]" custT="1"/>
      <dgm:spPr>
        <a:solidFill>
          <a:schemeClr val="accent5">
            <a:lumMod val="75000"/>
          </a:schemeClr>
        </a:solidFill>
      </dgm:spPr>
      <dgm:t>
        <a:bodyPr/>
        <a:lstStyle/>
        <a:p>
          <a:r>
            <a:rPr lang="en-US" sz="2400" b="1" dirty="0">
              <a:effectLst/>
              <a:latin typeface="Arial" panose="020B0604020202020204" pitchFamily="34" charset="0"/>
              <a:ea typeface="Calibri" panose="020F0502020204030204" pitchFamily="34" charset="0"/>
              <a:cs typeface="Arial" panose="020B0604020202020204" pitchFamily="34" charset="0"/>
            </a:rPr>
            <a:t>Factors affecting Tailoring</a:t>
          </a:r>
          <a:endParaRPr lang="en-IN" sz="2400" b="1" dirty="0"/>
        </a:p>
      </dgm:t>
    </dgm:pt>
    <dgm:pt modelId="{6965F2FA-5EFC-4E6F-B926-8820BBF10E6C}" type="parTrans" cxnId="{0A1A6803-EF5B-4694-A410-84DD1E613BCD}">
      <dgm:prSet/>
      <dgm:spPr/>
      <dgm:t>
        <a:bodyPr/>
        <a:lstStyle/>
        <a:p>
          <a:endParaRPr lang="en-IN"/>
        </a:p>
      </dgm:t>
    </dgm:pt>
    <dgm:pt modelId="{9C6C1DAE-C282-4021-BA1E-59DC9C6FF655}" type="sibTrans" cxnId="{0A1A6803-EF5B-4694-A410-84DD1E613BCD}">
      <dgm:prSet/>
      <dgm:spPr/>
      <dgm:t>
        <a:bodyPr/>
        <a:lstStyle/>
        <a:p>
          <a:endParaRPr lang="en-IN"/>
        </a:p>
      </dgm:t>
    </dgm:pt>
    <dgm:pt modelId="{6E4AEF74-05CE-4185-B6BA-5712012F9C73}">
      <dgm:prSet phldrT="[Text]" custT="1"/>
      <dgm:spPr/>
      <dgm:t>
        <a:bodyPr/>
        <a:lstStyle/>
        <a:p>
          <a:r>
            <a:rPr lang="en-US" sz="2000" dirty="0">
              <a:latin typeface="Arial" pitchFamily="34" charset="0"/>
              <a:cs typeface="Arial" pitchFamily="34" charset="0"/>
            </a:rPr>
            <a:t>Customer distance and density</a:t>
          </a:r>
          <a:endParaRPr lang="en-IN" sz="2000" dirty="0">
            <a:latin typeface="Arial" pitchFamily="34" charset="0"/>
            <a:cs typeface="Arial" pitchFamily="34" charset="0"/>
          </a:endParaRPr>
        </a:p>
      </dgm:t>
    </dgm:pt>
    <dgm:pt modelId="{F7A0481B-26B3-4C8D-B7C5-F0B26CFCC0CF}" type="parTrans" cxnId="{7AA9F264-089D-4B56-A9AB-EE075101E07C}">
      <dgm:prSet/>
      <dgm:spPr/>
      <dgm:t>
        <a:bodyPr/>
        <a:lstStyle/>
        <a:p>
          <a:endParaRPr lang="en-IN"/>
        </a:p>
      </dgm:t>
    </dgm:pt>
    <dgm:pt modelId="{28B1BA3E-FE22-4100-A79E-11CE6ABE5924}" type="sibTrans" cxnId="{7AA9F264-089D-4B56-A9AB-EE075101E07C}">
      <dgm:prSet/>
      <dgm:spPr/>
      <dgm:t>
        <a:bodyPr/>
        <a:lstStyle/>
        <a:p>
          <a:endParaRPr lang="en-IN"/>
        </a:p>
      </dgm:t>
    </dgm:pt>
    <dgm:pt modelId="{4974FE6F-47F2-4208-8BBE-15A2CC233A42}">
      <dgm:prSet phldrT="[Text]" custT="1"/>
      <dgm:spPr/>
      <dgm:t>
        <a:bodyPr/>
        <a:lstStyle/>
        <a:p>
          <a:r>
            <a:rPr lang="en-US" sz="2000" dirty="0">
              <a:latin typeface="Arial" pitchFamily="34" charset="0"/>
              <a:cs typeface="Arial" pitchFamily="34" charset="0"/>
            </a:rPr>
            <a:t>Customer size</a:t>
          </a:r>
          <a:endParaRPr lang="en-IN" sz="2000" dirty="0">
            <a:latin typeface="Arial" pitchFamily="34" charset="0"/>
            <a:cs typeface="Arial" pitchFamily="34" charset="0"/>
          </a:endParaRPr>
        </a:p>
      </dgm:t>
    </dgm:pt>
    <dgm:pt modelId="{4123EDEA-F249-41C9-B280-2B726B93383C}" type="parTrans" cxnId="{6AD17763-1C01-4469-A03B-F88DF9BE60AA}">
      <dgm:prSet/>
      <dgm:spPr/>
      <dgm:t>
        <a:bodyPr/>
        <a:lstStyle/>
        <a:p>
          <a:endParaRPr lang="en-IN"/>
        </a:p>
      </dgm:t>
    </dgm:pt>
    <dgm:pt modelId="{4EBEFCDF-1631-4AF3-901C-80EBA06A54A5}" type="sibTrans" cxnId="{6AD17763-1C01-4469-A03B-F88DF9BE60AA}">
      <dgm:prSet/>
      <dgm:spPr/>
      <dgm:t>
        <a:bodyPr/>
        <a:lstStyle/>
        <a:p>
          <a:endParaRPr lang="en-IN"/>
        </a:p>
      </dgm:t>
    </dgm:pt>
    <dgm:pt modelId="{F82E326D-D83A-4818-A8D4-55DA513BCF11}">
      <dgm:prSet phldrT="[Text]" custT="1"/>
      <dgm:spPr/>
      <dgm:t>
        <a:bodyPr/>
        <a:lstStyle/>
        <a:p>
          <a:r>
            <a:rPr lang="en-US" sz="2000" dirty="0">
              <a:latin typeface="Arial" pitchFamily="34" charset="0"/>
              <a:cs typeface="Arial" pitchFamily="34" charset="0"/>
            </a:rPr>
            <a:t>Product demand and value</a:t>
          </a:r>
          <a:endParaRPr lang="en-IN" sz="2000" dirty="0">
            <a:latin typeface="Arial" pitchFamily="34" charset="0"/>
            <a:cs typeface="Arial" pitchFamily="34" charset="0"/>
          </a:endParaRPr>
        </a:p>
      </dgm:t>
    </dgm:pt>
    <dgm:pt modelId="{425D3FAA-CC4F-4BD2-A235-D3849D10197D}" type="parTrans" cxnId="{158594C3-B742-4CDB-9BD2-15BA3E65EA5D}">
      <dgm:prSet/>
      <dgm:spPr/>
      <dgm:t>
        <a:bodyPr/>
        <a:lstStyle/>
        <a:p>
          <a:endParaRPr lang="en-IN"/>
        </a:p>
      </dgm:t>
    </dgm:pt>
    <dgm:pt modelId="{AE44CC22-A0BB-44BD-8C10-4732F0BADCE3}" type="sibTrans" cxnId="{158594C3-B742-4CDB-9BD2-15BA3E65EA5D}">
      <dgm:prSet/>
      <dgm:spPr/>
      <dgm:t>
        <a:bodyPr/>
        <a:lstStyle/>
        <a:p>
          <a:endParaRPr lang="en-IN"/>
        </a:p>
      </dgm:t>
    </dgm:pt>
    <dgm:pt modelId="{848FA852-8007-461E-A088-7A34EAF39116}" type="pres">
      <dgm:prSet presAssocID="{7B4F87B6-36C3-4730-86E4-724F66E9F90E}" presName="composite" presStyleCnt="0">
        <dgm:presLayoutVars>
          <dgm:chMax val="1"/>
          <dgm:dir/>
          <dgm:resizeHandles val="exact"/>
        </dgm:presLayoutVars>
      </dgm:prSet>
      <dgm:spPr/>
    </dgm:pt>
    <dgm:pt modelId="{DB579287-CB0F-448D-863A-94CC5BCEADD9}" type="pres">
      <dgm:prSet presAssocID="{7378CD6F-3DAA-4BD2-A70D-E65E0EFA5C0B}" presName="roof" presStyleLbl="dkBgShp" presStyleIdx="0" presStyleCnt="2" custAng="0" custLinFactNeighborX="652"/>
      <dgm:spPr/>
    </dgm:pt>
    <dgm:pt modelId="{1DA2148C-631A-4A66-89B0-04422F034410}" type="pres">
      <dgm:prSet presAssocID="{7378CD6F-3DAA-4BD2-A70D-E65E0EFA5C0B}" presName="pillars" presStyleCnt="0"/>
      <dgm:spPr/>
    </dgm:pt>
    <dgm:pt modelId="{BC8A86F0-844F-4323-B316-4053979DD272}" type="pres">
      <dgm:prSet presAssocID="{7378CD6F-3DAA-4BD2-A70D-E65E0EFA5C0B}" presName="pillar1" presStyleLbl="node1" presStyleIdx="0" presStyleCnt="3">
        <dgm:presLayoutVars>
          <dgm:bulletEnabled val="1"/>
        </dgm:presLayoutVars>
      </dgm:prSet>
      <dgm:spPr/>
    </dgm:pt>
    <dgm:pt modelId="{413F7006-EDE6-4529-85CC-B642F0C84B25}" type="pres">
      <dgm:prSet presAssocID="{4974FE6F-47F2-4208-8BBE-15A2CC233A42}" presName="pillarX" presStyleLbl="node1" presStyleIdx="1" presStyleCnt="3">
        <dgm:presLayoutVars>
          <dgm:bulletEnabled val="1"/>
        </dgm:presLayoutVars>
      </dgm:prSet>
      <dgm:spPr/>
    </dgm:pt>
    <dgm:pt modelId="{088F582A-494A-496C-9362-6225E6539B70}" type="pres">
      <dgm:prSet presAssocID="{F82E326D-D83A-4818-A8D4-55DA513BCF11}" presName="pillarX" presStyleLbl="node1" presStyleIdx="2" presStyleCnt="3">
        <dgm:presLayoutVars>
          <dgm:bulletEnabled val="1"/>
        </dgm:presLayoutVars>
      </dgm:prSet>
      <dgm:spPr/>
    </dgm:pt>
    <dgm:pt modelId="{B8EB7EAF-8AE2-40D9-821B-B8F975A9878E}" type="pres">
      <dgm:prSet presAssocID="{7378CD6F-3DAA-4BD2-A70D-E65E0EFA5C0B}" presName="base" presStyleLbl="dkBgShp" presStyleIdx="1" presStyleCnt="2" custLinFactNeighborX="139" custLinFactNeighborY="67633"/>
      <dgm:spPr>
        <a:solidFill>
          <a:schemeClr val="accent5">
            <a:lumMod val="75000"/>
          </a:schemeClr>
        </a:solidFill>
      </dgm:spPr>
    </dgm:pt>
  </dgm:ptLst>
  <dgm:cxnLst>
    <dgm:cxn modelId="{0A1A6803-EF5B-4694-A410-84DD1E613BCD}" srcId="{7B4F87B6-36C3-4730-86E4-724F66E9F90E}" destId="{7378CD6F-3DAA-4BD2-A70D-E65E0EFA5C0B}" srcOrd="0" destOrd="0" parTransId="{6965F2FA-5EFC-4E6F-B926-8820BBF10E6C}" sibTransId="{9C6C1DAE-C282-4021-BA1E-59DC9C6FF655}"/>
    <dgm:cxn modelId="{FFC1B514-CAE1-4727-A301-11C09C8428BB}" type="presOf" srcId="{7B4F87B6-36C3-4730-86E4-724F66E9F90E}" destId="{848FA852-8007-461E-A088-7A34EAF39116}" srcOrd="0" destOrd="0" presId="urn:microsoft.com/office/officeart/2005/8/layout/hList3"/>
    <dgm:cxn modelId="{FCAE8B1B-4B7E-4D9C-850D-C95E8CEA4639}" type="presOf" srcId="{7378CD6F-3DAA-4BD2-A70D-E65E0EFA5C0B}" destId="{DB579287-CB0F-448D-863A-94CC5BCEADD9}" srcOrd="0" destOrd="0" presId="urn:microsoft.com/office/officeart/2005/8/layout/hList3"/>
    <dgm:cxn modelId="{6AD17763-1C01-4469-A03B-F88DF9BE60AA}" srcId="{7378CD6F-3DAA-4BD2-A70D-E65E0EFA5C0B}" destId="{4974FE6F-47F2-4208-8BBE-15A2CC233A42}" srcOrd="1" destOrd="0" parTransId="{4123EDEA-F249-41C9-B280-2B726B93383C}" sibTransId="{4EBEFCDF-1631-4AF3-901C-80EBA06A54A5}"/>
    <dgm:cxn modelId="{7AA9F264-089D-4B56-A9AB-EE075101E07C}" srcId="{7378CD6F-3DAA-4BD2-A70D-E65E0EFA5C0B}" destId="{6E4AEF74-05CE-4185-B6BA-5712012F9C73}" srcOrd="0" destOrd="0" parTransId="{F7A0481B-26B3-4C8D-B7C5-F0B26CFCC0CF}" sibTransId="{28B1BA3E-FE22-4100-A79E-11CE6ABE5924}"/>
    <dgm:cxn modelId="{EB37BA79-1BDD-4EDA-832B-B43BCBF91697}" type="presOf" srcId="{4974FE6F-47F2-4208-8BBE-15A2CC233A42}" destId="{413F7006-EDE6-4529-85CC-B642F0C84B25}" srcOrd="0" destOrd="0" presId="urn:microsoft.com/office/officeart/2005/8/layout/hList3"/>
    <dgm:cxn modelId="{63185A82-8A85-4687-89DA-28948F4222FC}" type="presOf" srcId="{6E4AEF74-05CE-4185-B6BA-5712012F9C73}" destId="{BC8A86F0-844F-4323-B316-4053979DD272}" srcOrd="0" destOrd="0" presId="urn:microsoft.com/office/officeart/2005/8/layout/hList3"/>
    <dgm:cxn modelId="{158594C3-B742-4CDB-9BD2-15BA3E65EA5D}" srcId="{7378CD6F-3DAA-4BD2-A70D-E65E0EFA5C0B}" destId="{F82E326D-D83A-4818-A8D4-55DA513BCF11}" srcOrd="2" destOrd="0" parTransId="{425D3FAA-CC4F-4BD2-A235-D3849D10197D}" sibTransId="{AE44CC22-A0BB-44BD-8C10-4732F0BADCE3}"/>
    <dgm:cxn modelId="{00BB97F5-4222-47EF-AF10-37AF32F86611}" type="presOf" srcId="{F82E326D-D83A-4818-A8D4-55DA513BCF11}" destId="{088F582A-494A-496C-9362-6225E6539B70}" srcOrd="0" destOrd="0" presId="urn:microsoft.com/office/officeart/2005/8/layout/hList3"/>
    <dgm:cxn modelId="{E103E633-EE4B-4F81-937D-4AA32F1FB64D}" type="presParOf" srcId="{848FA852-8007-461E-A088-7A34EAF39116}" destId="{DB579287-CB0F-448D-863A-94CC5BCEADD9}" srcOrd="0" destOrd="0" presId="urn:microsoft.com/office/officeart/2005/8/layout/hList3"/>
    <dgm:cxn modelId="{7F9735A8-A308-4140-85E2-D48286E5DDFD}" type="presParOf" srcId="{848FA852-8007-461E-A088-7A34EAF39116}" destId="{1DA2148C-631A-4A66-89B0-04422F034410}" srcOrd="1" destOrd="0" presId="urn:microsoft.com/office/officeart/2005/8/layout/hList3"/>
    <dgm:cxn modelId="{FC427388-063C-4096-A22B-342B4890E104}" type="presParOf" srcId="{1DA2148C-631A-4A66-89B0-04422F034410}" destId="{BC8A86F0-844F-4323-B316-4053979DD272}" srcOrd="0" destOrd="0" presId="urn:microsoft.com/office/officeart/2005/8/layout/hList3"/>
    <dgm:cxn modelId="{51E76713-CE98-4D61-94F2-A765C4AF64A9}" type="presParOf" srcId="{1DA2148C-631A-4A66-89B0-04422F034410}" destId="{413F7006-EDE6-4529-85CC-B642F0C84B25}" srcOrd="1" destOrd="0" presId="urn:microsoft.com/office/officeart/2005/8/layout/hList3"/>
    <dgm:cxn modelId="{2B6A81E7-D446-4C8A-A077-29558513C203}" type="presParOf" srcId="{1DA2148C-631A-4A66-89B0-04422F034410}" destId="{088F582A-494A-496C-9362-6225E6539B70}" srcOrd="2" destOrd="0" presId="urn:microsoft.com/office/officeart/2005/8/layout/hList3"/>
    <dgm:cxn modelId="{DA3E23AA-1DC6-4858-A1F4-141BBBEE1367}" type="presParOf" srcId="{848FA852-8007-461E-A088-7A34EAF39116}" destId="{B8EB7EAF-8AE2-40D9-821B-B8F975A9878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3907C-FC45-4A30-8C0B-8D06A76B7862}">
      <dsp:nvSpPr>
        <dsp:cNvPr id="0" name=""/>
        <dsp:cNvSpPr/>
      </dsp:nvSpPr>
      <dsp:spPr>
        <a:xfrm>
          <a:off x="3493719" y="2085043"/>
          <a:ext cx="3179285" cy="2632252"/>
        </a:xfrm>
        <a:prstGeom prst="ellipse">
          <a:avLst/>
        </a:prstGeom>
        <a:blipFill rotWithShape="0">
          <a:blip xmlns:r="http://schemas.openxmlformats.org/officeDocument/2006/relationships" r:embed="rId1"/>
          <a:srcRect/>
          <a:stretch>
            <a:fillRect l="-3000" r="-3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3959315" y="2470527"/>
        <a:ext cx="2248093" cy="1861284"/>
      </dsp:txXfrm>
    </dsp:sp>
    <dsp:sp modelId="{93E6DDAB-104F-4268-94EB-75C5519B6667}">
      <dsp:nvSpPr>
        <dsp:cNvPr id="0" name=""/>
        <dsp:cNvSpPr/>
      </dsp:nvSpPr>
      <dsp:spPr>
        <a:xfrm>
          <a:off x="1962277" y="3910051"/>
          <a:ext cx="2064960" cy="1501150"/>
        </a:xfrm>
        <a:prstGeom prst="ellipse">
          <a:avLst/>
        </a:prstGeom>
        <a:blipFill rotWithShape="0">
          <a:blip xmlns:r="http://schemas.openxmlformats.org/officeDocument/2006/relationships" r:embed="rId2"/>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endParaRPr lang="en-IN" sz="4600" kern="1200" dirty="0"/>
        </a:p>
      </dsp:txBody>
      <dsp:txXfrm>
        <a:off x="2264683" y="4129889"/>
        <a:ext cx="1460148" cy="1061474"/>
      </dsp:txXfrm>
    </dsp:sp>
    <dsp:sp modelId="{784E6492-9AA4-4626-AF8C-6F20AAACD578}">
      <dsp:nvSpPr>
        <dsp:cNvPr id="0" name=""/>
        <dsp:cNvSpPr/>
      </dsp:nvSpPr>
      <dsp:spPr>
        <a:xfrm>
          <a:off x="1693891" y="1745963"/>
          <a:ext cx="2042090" cy="1514923"/>
        </a:xfrm>
        <a:prstGeom prst="ellipse">
          <a:avLst/>
        </a:prstGeom>
        <a:blipFill rotWithShape="0">
          <a:blip xmlns:r="http://schemas.openxmlformats.org/officeDocument/2006/relationships" r:embed="rId3"/>
          <a:srcRect/>
          <a:stretch>
            <a:fillRect l="-16000" r="-16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endParaRPr lang="en-IN" sz="6400" kern="1200" dirty="0"/>
        </a:p>
      </dsp:txBody>
      <dsp:txXfrm>
        <a:off x="1992948" y="1967818"/>
        <a:ext cx="1443976" cy="1071213"/>
      </dsp:txXfrm>
    </dsp:sp>
    <dsp:sp modelId="{075E9D2A-B75E-49F1-B233-1AB098D25C79}">
      <dsp:nvSpPr>
        <dsp:cNvPr id="0" name=""/>
        <dsp:cNvSpPr/>
      </dsp:nvSpPr>
      <dsp:spPr>
        <a:xfrm>
          <a:off x="6316199" y="3642982"/>
          <a:ext cx="2248601" cy="1574145"/>
        </a:xfrm>
        <a:prstGeom prst="ellipse">
          <a:avLst/>
        </a:prstGeom>
        <a:blipFill rotWithShape="0">
          <a:blip xmlns:r="http://schemas.openxmlformats.org/officeDocument/2006/relationships" r:embed="rId4"/>
          <a:srcRect/>
          <a:stretch>
            <a:fillRect l="-6000" r="-6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en-IN" sz="5000" kern="1200" dirty="0"/>
        </a:p>
      </dsp:txBody>
      <dsp:txXfrm>
        <a:off x="6645499" y="3873510"/>
        <a:ext cx="1590001" cy="1113089"/>
      </dsp:txXfrm>
    </dsp:sp>
    <dsp:sp modelId="{D24958C3-F7A5-4B7F-81BB-F238692C6B83}">
      <dsp:nvSpPr>
        <dsp:cNvPr id="0" name=""/>
        <dsp:cNvSpPr/>
      </dsp:nvSpPr>
      <dsp:spPr>
        <a:xfrm>
          <a:off x="4082325" y="506637"/>
          <a:ext cx="2056648" cy="1587731"/>
        </a:xfrm>
        <a:prstGeom prst="ellipse">
          <a:avLst/>
        </a:prstGeom>
        <a:blipFill rotWithShape="0">
          <a:blip xmlns:r="http://schemas.openxmlformats.org/officeDocument/2006/relationships" r:embed="rId5"/>
          <a:srcRect/>
          <a:stretch>
            <a:fillRect l="-5000" r="-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endParaRPr lang="en-IN" sz="4600" kern="1200" dirty="0"/>
        </a:p>
      </dsp:txBody>
      <dsp:txXfrm>
        <a:off x="4383514" y="739155"/>
        <a:ext cx="1454270" cy="1122695"/>
      </dsp:txXfrm>
    </dsp:sp>
    <dsp:sp modelId="{6A86C50A-E5FD-451D-A053-7A27CA57BE1C}">
      <dsp:nvSpPr>
        <dsp:cNvPr id="0" name=""/>
        <dsp:cNvSpPr/>
      </dsp:nvSpPr>
      <dsp:spPr>
        <a:xfrm>
          <a:off x="6228685" y="1511751"/>
          <a:ext cx="2224742" cy="1486079"/>
        </a:xfrm>
        <a:prstGeom prst="ellipse">
          <a:avLst/>
        </a:prstGeom>
        <a:blipFill rotWithShape="0">
          <a:blip xmlns:r="http://schemas.openxmlformats.org/officeDocument/2006/relationships" r:embed="rId6"/>
          <a:srcRect/>
          <a:stretch>
            <a:fillRect l="-2000" r="-2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endParaRPr lang="en-IN" sz="6300" kern="1200" dirty="0"/>
        </a:p>
      </dsp:txBody>
      <dsp:txXfrm>
        <a:off x="6554491" y="1729382"/>
        <a:ext cx="1573130" cy="10508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64839-96C0-4DCE-A4F1-393B2162A2F9}">
      <dsp:nvSpPr>
        <dsp:cNvPr id="0" name=""/>
        <dsp:cNvSpPr/>
      </dsp:nvSpPr>
      <dsp:spPr>
        <a:xfrm>
          <a:off x="0" y="185657"/>
          <a:ext cx="1886954" cy="76833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Inventory management</a:t>
          </a:r>
          <a:endParaRPr lang="en-IN" sz="1700" kern="1200" dirty="0">
            <a:latin typeface="Arial" panose="020B0604020202020204" pitchFamily="34" charset="0"/>
            <a:cs typeface="Arial" panose="020B0604020202020204" pitchFamily="34" charset="0"/>
          </a:endParaRPr>
        </a:p>
      </dsp:txBody>
      <dsp:txXfrm>
        <a:off x="0" y="185657"/>
        <a:ext cx="1886954" cy="768339"/>
      </dsp:txXfrm>
    </dsp:sp>
    <dsp:sp modelId="{167F97BD-A460-46AA-AF8F-63FCFEF6FBA5}">
      <dsp:nvSpPr>
        <dsp:cNvPr id="0" name=""/>
        <dsp:cNvSpPr/>
      </dsp:nvSpPr>
      <dsp:spPr>
        <a:xfrm>
          <a:off x="2140" y="954695"/>
          <a:ext cx="1886954" cy="32573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Apt design of the Distribution network </a:t>
          </a:r>
          <a:endParaRPr lang="en-IN" sz="1600" kern="1200" dirty="0">
            <a:latin typeface="Arial" panose="020B0604020202020204" pitchFamily="34" charset="0"/>
            <a:cs typeface="Arial" panose="020B0604020202020204" pitchFamily="34" charset="0"/>
          </a:endParaRPr>
        </a:p>
        <a:p>
          <a:pPr marL="171450" lvl="1" indent="-171450" algn="just" defTabSz="711200">
            <a:lnSpc>
              <a:spcPct val="90000"/>
            </a:lnSpc>
            <a:spcBef>
              <a:spcPct val="0"/>
            </a:spcBef>
            <a:spcAft>
              <a:spcPct val="15000"/>
            </a:spcAft>
            <a:buChar char="•"/>
          </a:pPr>
          <a:endParaRPr lang="en-IN"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Improved forecasting and planning</a:t>
          </a:r>
          <a:endParaRPr lang="en-IN" sz="1600" kern="1200" dirty="0">
            <a:latin typeface="Arial" panose="020B0604020202020204" pitchFamily="34" charset="0"/>
            <a:cs typeface="Arial" panose="020B0604020202020204" pitchFamily="34" charset="0"/>
          </a:endParaRPr>
        </a:p>
      </dsp:txBody>
      <dsp:txXfrm>
        <a:off x="2140" y="954695"/>
        <a:ext cx="1886954" cy="3257303"/>
      </dsp:txXfrm>
    </dsp:sp>
    <dsp:sp modelId="{AAD0A3C7-3D7E-47CE-85C9-D9AF51EA3B0E}">
      <dsp:nvSpPr>
        <dsp:cNvPr id="0" name=""/>
        <dsp:cNvSpPr/>
      </dsp:nvSpPr>
      <dsp:spPr>
        <a:xfrm>
          <a:off x="2089320" y="169985"/>
          <a:ext cx="1886954" cy="75186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Desired customer service level maintenance</a:t>
          </a:r>
          <a:endParaRPr lang="en-IN" sz="1600" kern="1200" dirty="0">
            <a:latin typeface="Arial" panose="020B0604020202020204" pitchFamily="34" charset="0"/>
            <a:cs typeface="Arial" panose="020B0604020202020204" pitchFamily="34" charset="0"/>
          </a:endParaRPr>
        </a:p>
      </dsp:txBody>
      <dsp:txXfrm>
        <a:off x="2089320" y="169985"/>
        <a:ext cx="1886954" cy="751860"/>
      </dsp:txXfrm>
    </dsp:sp>
    <dsp:sp modelId="{EE7815B3-9F51-4589-9362-C30EB9BBBCF3}">
      <dsp:nvSpPr>
        <dsp:cNvPr id="0" name=""/>
        <dsp:cNvSpPr/>
      </dsp:nvSpPr>
      <dsp:spPr>
        <a:xfrm>
          <a:off x="2089320" y="923219"/>
          <a:ext cx="1886954" cy="35248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Tailored transportation</a:t>
          </a:r>
          <a:endParaRPr lang="en-IN" sz="1600" kern="1200" dirty="0">
            <a:latin typeface="Arial" panose="020B0604020202020204" pitchFamily="34" charset="0"/>
            <a:cs typeface="Arial" panose="020B0604020202020204" pitchFamily="34" charset="0"/>
          </a:endParaRPr>
        </a:p>
        <a:p>
          <a:pPr marL="171450" lvl="1" indent="-171450" algn="just" defTabSz="711200">
            <a:lnSpc>
              <a:spcPct val="90000"/>
            </a:lnSpc>
            <a:spcBef>
              <a:spcPct val="0"/>
            </a:spcBef>
            <a:spcAft>
              <a:spcPct val="15000"/>
            </a:spcAft>
            <a:buChar char="•"/>
          </a:pPr>
          <a:endParaRPr lang="en-IN"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Aggregation with Capacity constraint</a:t>
          </a:r>
          <a:endParaRPr lang="en-IN" sz="1600" kern="1200" dirty="0">
            <a:latin typeface="Arial" panose="020B0604020202020204" pitchFamily="34" charset="0"/>
            <a:cs typeface="Arial" panose="020B0604020202020204" pitchFamily="34" charset="0"/>
          </a:endParaRPr>
        </a:p>
      </dsp:txBody>
      <dsp:txXfrm>
        <a:off x="2089320" y="923219"/>
        <a:ext cx="1886954" cy="3524871"/>
      </dsp:txXfrm>
    </dsp:sp>
    <dsp:sp modelId="{2D323086-15AF-4BC8-862F-B644ECA1AA30}">
      <dsp:nvSpPr>
        <dsp:cNvPr id="0" name=""/>
        <dsp:cNvSpPr/>
      </dsp:nvSpPr>
      <dsp:spPr>
        <a:xfrm>
          <a:off x="4312662" y="193127"/>
          <a:ext cx="1886954" cy="70992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Supply chain complexity</a:t>
          </a:r>
          <a:endParaRPr lang="en-IN" sz="1700" kern="1200" dirty="0">
            <a:latin typeface="Arial" panose="020B0604020202020204" pitchFamily="34" charset="0"/>
            <a:cs typeface="Arial" panose="020B0604020202020204" pitchFamily="34" charset="0"/>
          </a:endParaRPr>
        </a:p>
      </dsp:txBody>
      <dsp:txXfrm>
        <a:off x="4312662" y="193127"/>
        <a:ext cx="1886954" cy="709928"/>
      </dsp:txXfrm>
    </dsp:sp>
    <dsp:sp modelId="{19C0677C-FB02-4C7D-A086-A49110E7A346}">
      <dsp:nvSpPr>
        <dsp:cNvPr id="0" name=""/>
        <dsp:cNvSpPr/>
      </dsp:nvSpPr>
      <dsp:spPr>
        <a:xfrm>
          <a:off x="4309322" y="904978"/>
          <a:ext cx="1886954" cy="32668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Computer assisted Ordering</a:t>
          </a:r>
          <a:endParaRPr lang="en-IN" sz="1600" kern="1200" dirty="0">
            <a:latin typeface="Arial" panose="020B0604020202020204" pitchFamily="34" charset="0"/>
            <a:cs typeface="Arial" panose="020B0604020202020204" pitchFamily="34" charset="0"/>
          </a:endParaRPr>
        </a:p>
        <a:p>
          <a:pPr marL="171450" lvl="1" indent="-171450" algn="just" defTabSz="711200">
            <a:lnSpc>
              <a:spcPct val="90000"/>
            </a:lnSpc>
            <a:spcBef>
              <a:spcPct val="0"/>
            </a:spcBef>
            <a:spcAft>
              <a:spcPct val="15000"/>
            </a:spcAft>
            <a:buChar char="•"/>
          </a:pPr>
          <a:endParaRPr lang="en-IN"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Integrating POS, Online orders and other sites  </a:t>
          </a:r>
          <a:endParaRPr lang="en-IN" sz="1600" kern="1200" dirty="0">
            <a:latin typeface="Arial" panose="020B0604020202020204" pitchFamily="34" charset="0"/>
            <a:cs typeface="Arial" panose="020B0604020202020204" pitchFamily="34" charset="0"/>
          </a:endParaRPr>
        </a:p>
      </dsp:txBody>
      <dsp:txXfrm>
        <a:off x="4309322" y="904978"/>
        <a:ext cx="1886954" cy="3266832"/>
      </dsp:txXfrm>
    </dsp:sp>
    <dsp:sp modelId="{2B59EB1B-7D9E-44EF-B969-F98C84796569}">
      <dsp:nvSpPr>
        <dsp:cNvPr id="0" name=""/>
        <dsp:cNvSpPr/>
      </dsp:nvSpPr>
      <dsp:spPr>
        <a:xfrm>
          <a:off x="6421107" y="192897"/>
          <a:ext cx="1896955" cy="75478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Increased costs</a:t>
          </a:r>
          <a:endParaRPr lang="en-IN" sz="1700" kern="1200" dirty="0">
            <a:latin typeface="Arial" panose="020B0604020202020204" pitchFamily="34" charset="0"/>
            <a:cs typeface="Arial" panose="020B0604020202020204" pitchFamily="34" charset="0"/>
          </a:endParaRPr>
        </a:p>
      </dsp:txBody>
      <dsp:txXfrm>
        <a:off x="6421107" y="192897"/>
        <a:ext cx="1896955" cy="754781"/>
      </dsp:txXfrm>
    </dsp:sp>
    <dsp:sp modelId="{3682C89D-59AF-45B0-8783-9CC308588803}">
      <dsp:nvSpPr>
        <dsp:cNvPr id="0" name=""/>
        <dsp:cNvSpPr/>
      </dsp:nvSpPr>
      <dsp:spPr>
        <a:xfrm>
          <a:off x="6423220" y="934419"/>
          <a:ext cx="1886954" cy="32654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Applying managerial lever to increase profitability</a:t>
          </a:r>
          <a:endParaRPr lang="en-IN" sz="1600" kern="1200" dirty="0">
            <a:latin typeface="Arial" panose="020B0604020202020204" pitchFamily="34" charset="0"/>
            <a:cs typeface="Arial" panose="020B0604020202020204" pitchFamily="34" charset="0"/>
          </a:endParaRPr>
        </a:p>
      </dsp:txBody>
      <dsp:txXfrm>
        <a:off x="6423220" y="934419"/>
        <a:ext cx="1886954" cy="3265427"/>
      </dsp:txXfrm>
    </dsp:sp>
    <dsp:sp modelId="{3B35E8A6-5993-48AE-9421-9B8A2436EE5C}">
      <dsp:nvSpPr>
        <dsp:cNvPr id="0" name=""/>
        <dsp:cNvSpPr/>
      </dsp:nvSpPr>
      <dsp:spPr>
        <a:xfrm>
          <a:off x="8628645" y="215032"/>
          <a:ext cx="1886954" cy="71901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Enhanced quality &amp; service</a:t>
          </a:r>
          <a:endParaRPr lang="en-IN" sz="1700" kern="1200" dirty="0">
            <a:latin typeface="Arial" panose="020B0604020202020204" pitchFamily="34" charset="0"/>
            <a:cs typeface="Arial" panose="020B0604020202020204" pitchFamily="34" charset="0"/>
          </a:endParaRPr>
        </a:p>
      </dsp:txBody>
      <dsp:txXfrm>
        <a:off x="8628645" y="215032"/>
        <a:ext cx="1886954" cy="719011"/>
      </dsp:txXfrm>
    </dsp:sp>
    <dsp:sp modelId="{5E9D0DFD-40CB-4EA7-90A3-C8950A339B9C}">
      <dsp:nvSpPr>
        <dsp:cNvPr id="0" name=""/>
        <dsp:cNvSpPr/>
      </dsp:nvSpPr>
      <dsp:spPr>
        <a:xfrm>
          <a:off x="8626504" y="948449"/>
          <a:ext cx="1886954" cy="32325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Local presence</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endParaRPr lang="en-IN"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Collaborative forecasting and planning</a:t>
          </a:r>
          <a:endParaRPr lang="en-IN" sz="1600" kern="1200" dirty="0">
            <a:latin typeface="Arial" panose="020B0604020202020204" pitchFamily="34" charset="0"/>
            <a:cs typeface="Arial" panose="020B0604020202020204" pitchFamily="34" charset="0"/>
          </a:endParaRPr>
        </a:p>
      </dsp:txBody>
      <dsp:txXfrm>
        <a:off x="8626504" y="948449"/>
        <a:ext cx="1886954" cy="3232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9FD24F-F3A6-4C08-B722-33969FD5A0BB}">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039B779-0FB8-4E09-AD83-2C7C47A15A68}">
      <dsp:nvSpPr>
        <dsp:cNvPr id="0" name=""/>
        <dsp:cNvSpPr/>
      </dsp:nvSpPr>
      <dsp:spPr>
        <a:xfrm>
          <a:off x="434398" y="285347"/>
          <a:ext cx="8064059" cy="570477"/>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Arial" panose="020B0604020202020204" pitchFamily="34" charset="0"/>
              <a:cs typeface="Arial" panose="020B0604020202020204" pitchFamily="34" charset="0"/>
            </a:rPr>
            <a:t>Manufacturer Storage with Direct Shipping</a:t>
          </a:r>
          <a:endParaRPr lang="en-IN" sz="1600" kern="1200" dirty="0">
            <a:solidFill>
              <a:schemeClr val="tx1"/>
            </a:solidFill>
            <a:latin typeface="Arial" panose="020B0604020202020204" pitchFamily="34" charset="0"/>
            <a:cs typeface="Arial" panose="020B0604020202020204" pitchFamily="34" charset="0"/>
          </a:endParaRPr>
        </a:p>
      </dsp:txBody>
      <dsp:txXfrm>
        <a:off x="434398" y="285347"/>
        <a:ext cx="8064059" cy="570477"/>
      </dsp:txXfrm>
    </dsp:sp>
    <dsp:sp modelId="{2D61DBCC-43FE-4C4E-8270-F62685C45D2E}">
      <dsp:nvSpPr>
        <dsp:cNvPr id="0" name=""/>
        <dsp:cNvSpPr/>
      </dsp:nvSpPr>
      <dsp:spPr>
        <a:xfrm>
          <a:off x="77849" y="214037"/>
          <a:ext cx="713096" cy="71309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08A8B3D6-6A23-4CE7-8916-2D8C8CEB088F}">
      <dsp:nvSpPr>
        <dsp:cNvPr id="0" name=""/>
        <dsp:cNvSpPr/>
      </dsp:nvSpPr>
      <dsp:spPr>
        <a:xfrm>
          <a:off x="903654" y="1140954"/>
          <a:ext cx="7594803" cy="570477"/>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Arial" panose="020B0604020202020204" pitchFamily="34" charset="0"/>
              <a:cs typeface="Arial" panose="020B0604020202020204" pitchFamily="34" charset="0"/>
            </a:rPr>
            <a:t>Manufacturer storage with direct shipping and in-transit merge</a:t>
          </a:r>
          <a:endParaRPr lang="en-IN" sz="1600" kern="1200" dirty="0">
            <a:solidFill>
              <a:schemeClr val="tx1"/>
            </a:solidFill>
            <a:latin typeface="Arial" panose="020B0604020202020204" pitchFamily="34" charset="0"/>
            <a:cs typeface="Arial" panose="020B0604020202020204" pitchFamily="34" charset="0"/>
          </a:endParaRPr>
        </a:p>
      </dsp:txBody>
      <dsp:txXfrm>
        <a:off x="903654" y="1140954"/>
        <a:ext cx="7594803" cy="570477"/>
      </dsp:txXfrm>
    </dsp:sp>
    <dsp:sp modelId="{3B2A5BF3-3091-4E9E-B430-21199A33A055}">
      <dsp:nvSpPr>
        <dsp:cNvPr id="0" name=""/>
        <dsp:cNvSpPr/>
      </dsp:nvSpPr>
      <dsp:spPr>
        <a:xfrm>
          <a:off x="547106" y="1069644"/>
          <a:ext cx="713096" cy="71309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27F3EF5E-201E-4F52-B02F-3DE92C42C3C1}">
      <dsp:nvSpPr>
        <dsp:cNvPr id="0" name=""/>
        <dsp:cNvSpPr/>
      </dsp:nvSpPr>
      <dsp:spPr>
        <a:xfrm>
          <a:off x="1118233" y="1996562"/>
          <a:ext cx="7380223" cy="570477"/>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Arial" panose="020B0604020202020204" pitchFamily="34" charset="0"/>
              <a:cs typeface="Arial" panose="020B0604020202020204" pitchFamily="34" charset="0"/>
            </a:rPr>
            <a:t>Distributor storage with carrier delivery</a:t>
          </a:r>
          <a:endParaRPr lang="en-IN" sz="1600" kern="1200" dirty="0">
            <a:solidFill>
              <a:schemeClr val="tx1"/>
            </a:solidFill>
            <a:latin typeface="Arial" panose="020B0604020202020204" pitchFamily="34" charset="0"/>
            <a:cs typeface="Arial" panose="020B0604020202020204" pitchFamily="34" charset="0"/>
          </a:endParaRPr>
        </a:p>
      </dsp:txBody>
      <dsp:txXfrm>
        <a:off x="1118233" y="1996562"/>
        <a:ext cx="7380223" cy="570477"/>
      </dsp:txXfrm>
    </dsp:sp>
    <dsp:sp modelId="{D905DAC7-7E12-4A79-AE38-13D73B8A343C}">
      <dsp:nvSpPr>
        <dsp:cNvPr id="0" name=""/>
        <dsp:cNvSpPr/>
      </dsp:nvSpPr>
      <dsp:spPr>
        <a:xfrm>
          <a:off x="761685" y="1925252"/>
          <a:ext cx="713096" cy="71309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7C92C8C8-F42E-473B-A230-726358E351B1}">
      <dsp:nvSpPr>
        <dsp:cNvPr id="0" name=""/>
        <dsp:cNvSpPr/>
      </dsp:nvSpPr>
      <dsp:spPr>
        <a:xfrm>
          <a:off x="1118233" y="2851627"/>
          <a:ext cx="7380223" cy="570477"/>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Arial" panose="020B0604020202020204" pitchFamily="34" charset="0"/>
              <a:cs typeface="Arial" panose="020B0604020202020204" pitchFamily="34" charset="0"/>
            </a:rPr>
            <a:t>Distributor storage with last-mile delivery </a:t>
          </a:r>
          <a:endParaRPr lang="en-IN" sz="1600" kern="1200" dirty="0">
            <a:solidFill>
              <a:schemeClr val="tx1"/>
            </a:solidFill>
            <a:latin typeface="Arial" panose="020B0604020202020204" pitchFamily="34" charset="0"/>
            <a:cs typeface="Arial" panose="020B0604020202020204" pitchFamily="34" charset="0"/>
          </a:endParaRPr>
        </a:p>
      </dsp:txBody>
      <dsp:txXfrm>
        <a:off x="1118233" y="2851627"/>
        <a:ext cx="7380223" cy="570477"/>
      </dsp:txXfrm>
    </dsp:sp>
    <dsp:sp modelId="{BCAEF84B-FB16-4627-8B92-CD064A7A050B}">
      <dsp:nvSpPr>
        <dsp:cNvPr id="0" name=""/>
        <dsp:cNvSpPr/>
      </dsp:nvSpPr>
      <dsp:spPr>
        <a:xfrm>
          <a:off x="761685" y="2780318"/>
          <a:ext cx="713096" cy="71309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40FAB2C9-9C5C-49D7-B018-49B5C9CB5E10}">
      <dsp:nvSpPr>
        <dsp:cNvPr id="0" name=""/>
        <dsp:cNvSpPr/>
      </dsp:nvSpPr>
      <dsp:spPr>
        <a:xfrm>
          <a:off x="903654" y="3707235"/>
          <a:ext cx="7594803" cy="570477"/>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schemeClr val="tx1"/>
              </a:solidFill>
              <a:latin typeface="Arial" panose="020B0604020202020204" pitchFamily="34" charset="0"/>
              <a:cs typeface="Arial" panose="020B0604020202020204" pitchFamily="34" charset="0"/>
            </a:rPr>
            <a:t>Manufacturer/distributor storage with customer pickup </a:t>
          </a:r>
          <a:endParaRPr lang="en-IN" sz="1600" kern="1200" dirty="0">
            <a:solidFill>
              <a:schemeClr val="tx1"/>
            </a:solidFill>
            <a:latin typeface="Arial" panose="020B0604020202020204" pitchFamily="34" charset="0"/>
            <a:cs typeface="Arial" panose="020B0604020202020204" pitchFamily="34" charset="0"/>
          </a:endParaRPr>
        </a:p>
      </dsp:txBody>
      <dsp:txXfrm>
        <a:off x="903654" y="3707235"/>
        <a:ext cx="7594803" cy="570477"/>
      </dsp:txXfrm>
    </dsp:sp>
    <dsp:sp modelId="{23AAD330-4ECB-49BD-BB76-58B3B444193D}">
      <dsp:nvSpPr>
        <dsp:cNvPr id="0" name=""/>
        <dsp:cNvSpPr/>
      </dsp:nvSpPr>
      <dsp:spPr>
        <a:xfrm>
          <a:off x="547106" y="3635925"/>
          <a:ext cx="713096" cy="71309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CAD4BA88-B494-4678-9243-E13C63889D9D}">
      <dsp:nvSpPr>
        <dsp:cNvPr id="0" name=""/>
        <dsp:cNvSpPr/>
      </dsp:nvSpPr>
      <dsp:spPr>
        <a:xfrm>
          <a:off x="434398" y="4562842"/>
          <a:ext cx="8064059" cy="570477"/>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ctr" anchorCtr="0">
          <a:noAutofit/>
        </a:bodyPr>
        <a:lstStyle/>
        <a:p>
          <a:pPr marL="0" lvl="0" indent="0" algn="just" defTabSz="711200">
            <a:lnSpc>
              <a:spcPct val="90000"/>
            </a:lnSpc>
            <a:spcBef>
              <a:spcPct val="0"/>
            </a:spcBef>
            <a:spcAft>
              <a:spcPct val="35000"/>
            </a:spcAft>
            <a:buClr>
              <a:schemeClr val="dk1"/>
            </a:buClr>
            <a:buSzPts val="1600"/>
            <a:buNone/>
          </a:pPr>
          <a:r>
            <a:rPr lang="en-US" sz="1600" kern="1200" dirty="0">
              <a:solidFill>
                <a:schemeClr val="tx1"/>
              </a:solidFill>
              <a:latin typeface="Arial" panose="020B0604020202020204" pitchFamily="34" charset="0"/>
              <a:cs typeface="Arial" panose="020B0604020202020204" pitchFamily="34" charset="0"/>
            </a:rPr>
            <a:t>Retail storage with customer pickup</a:t>
          </a:r>
          <a:endParaRPr lang="en-IN" sz="1600" kern="1200" dirty="0">
            <a:solidFill>
              <a:schemeClr val="tx1"/>
            </a:solidFill>
            <a:latin typeface="Arial" panose="020B0604020202020204" pitchFamily="34" charset="0"/>
            <a:cs typeface="Arial" panose="020B0604020202020204" pitchFamily="34" charset="0"/>
          </a:endParaRPr>
        </a:p>
      </dsp:txBody>
      <dsp:txXfrm>
        <a:off x="434398" y="4562842"/>
        <a:ext cx="8064059" cy="570477"/>
      </dsp:txXfrm>
    </dsp:sp>
    <dsp:sp modelId="{918DE67D-198C-452F-B410-225F99BE98D1}">
      <dsp:nvSpPr>
        <dsp:cNvPr id="0" name=""/>
        <dsp:cNvSpPr/>
      </dsp:nvSpPr>
      <dsp:spPr>
        <a:xfrm>
          <a:off x="77849" y="4491533"/>
          <a:ext cx="713096" cy="71309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2C2B4-8FDE-4A3E-8509-B89BEAB486EE}">
      <dsp:nvSpPr>
        <dsp:cNvPr id="0" name=""/>
        <dsp:cNvSpPr/>
      </dsp:nvSpPr>
      <dsp:spPr>
        <a:xfrm>
          <a:off x="3286" y="107474"/>
          <a:ext cx="3203971" cy="12815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Manufacturer Storage with Direct Shipping</a:t>
          </a:r>
          <a:endParaRPr lang="en-IN" sz="1800" kern="1200" dirty="0">
            <a:latin typeface="Arial" panose="020B0604020202020204" pitchFamily="34" charset="0"/>
            <a:cs typeface="Arial" panose="020B0604020202020204" pitchFamily="34" charset="0"/>
          </a:endParaRPr>
        </a:p>
      </dsp:txBody>
      <dsp:txXfrm>
        <a:off x="3286" y="107474"/>
        <a:ext cx="3203971" cy="1281588"/>
      </dsp:txXfrm>
    </dsp:sp>
    <dsp:sp modelId="{35404F17-E499-4712-90FB-706A672C215E}">
      <dsp:nvSpPr>
        <dsp:cNvPr id="0" name=""/>
        <dsp:cNvSpPr/>
      </dsp:nvSpPr>
      <dsp:spPr>
        <a:xfrm>
          <a:off x="3286" y="1389063"/>
          <a:ext cx="320397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Centralizes inventory at manufacturer.</a:t>
          </a:r>
          <a:endParaRPr lang="en-IN" sz="1600" kern="1200" dirty="0">
            <a:latin typeface="Arial" panose="020B0604020202020204" pitchFamily="34" charset="0"/>
            <a:cs typeface="Arial" panose="020B0604020202020204" pitchFamily="34" charset="0"/>
          </a:endParaRPr>
        </a:p>
        <a:p>
          <a:pPr marL="171450" lvl="1" indent="-171450" algn="just"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Aggregates demand across all retailers.</a:t>
          </a:r>
          <a:endParaRPr lang="en-IN" sz="1600" kern="1200" dirty="0">
            <a:latin typeface="Arial" panose="020B0604020202020204" pitchFamily="34" charset="0"/>
            <a:cs typeface="Arial" panose="020B0604020202020204" pitchFamily="34" charset="0"/>
          </a:endParaRPr>
        </a:p>
      </dsp:txBody>
      <dsp:txXfrm>
        <a:off x="3286" y="1389063"/>
        <a:ext cx="3203971" cy="2854800"/>
      </dsp:txXfrm>
    </dsp:sp>
    <dsp:sp modelId="{6CE609AC-693E-4B54-B7D4-2E8D668A3C69}">
      <dsp:nvSpPr>
        <dsp:cNvPr id="0" name=""/>
        <dsp:cNvSpPr/>
      </dsp:nvSpPr>
      <dsp:spPr>
        <a:xfrm>
          <a:off x="3655814" y="107474"/>
          <a:ext cx="3203971" cy="12815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Distributor Storage with Carrier Delivery</a:t>
          </a:r>
          <a:endParaRPr lang="en-IN" sz="1800" kern="1200" dirty="0">
            <a:latin typeface="Arial" panose="020B0604020202020204" pitchFamily="34" charset="0"/>
            <a:cs typeface="Arial" panose="020B0604020202020204" pitchFamily="34" charset="0"/>
          </a:endParaRPr>
        </a:p>
      </dsp:txBody>
      <dsp:txXfrm>
        <a:off x="3655814" y="107474"/>
        <a:ext cx="3203971" cy="1281588"/>
      </dsp:txXfrm>
    </dsp:sp>
    <dsp:sp modelId="{3B1D9CED-E861-484C-97F2-6EC0407BEC3C}">
      <dsp:nvSpPr>
        <dsp:cNvPr id="0" name=""/>
        <dsp:cNvSpPr/>
      </dsp:nvSpPr>
      <dsp:spPr>
        <a:xfrm>
          <a:off x="3655814" y="1389063"/>
          <a:ext cx="320397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Inventory is held not at manufacturers’ but at distributor end.</a:t>
          </a:r>
          <a:endParaRPr lang="en-IN" sz="1600" kern="1200" dirty="0">
            <a:latin typeface="Arial" panose="020B0604020202020204" pitchFamily="34" charset="0"/>
            <a:cs typeface="Arial" panose="020B0604020202020204" pitchFamily="34" charset="0"/>
          </a:endParaRPr>
        </a:p>
        <a:p>
          <a:pPr marL="171450" lvl="1" indent="-171450" algn="just"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 Package carriers are used to transport products.</a:t>
          </a:r>
          <a:endParaRPr lang="en-IN" sz="1600" kern="1200" dirty="0">
            <a:latin typeface="Arial" panose="020B0604020202020204" pitchFamily="34" charset="0"/>
            <a:cs typeface="Arial" panose="020B0604020202020204" pitchFamily="34" charset="0"/>
          </a:endParaRPr>
        </a:p>
      </dsp:txBody>
      <dsp:txXfrm>
        <a:off x="3655814" y="1389063"/>
        <a:ext cx="3203971" cy="2854800"/>
      </dsp:txXfrm>
    </dsp:sp>
    <dsp:sp modelId="{3E3B4AC8-B029-4C58-A2B4-6FE46DD22CC4}">
      <dsp:nvSpPr>
        <dsp:cNvPr id="0" name=""/>
        <dsp:cNvSpPr/>
      </dsp:nvSpPr>
      <dsp:spPr>
        <a:xfrm>
          <a:off x="7308341" y="107474"/>
          <a:ext cx="3203971" cy="12815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Distributor storage with Last-mile Delivery </a:t>
          </a:r>
          <a:endParaRPr lang="en-IN" sz="1800" kern="1200" dirty="0">
            <a:latin typeface="Arial" panose="020B0604020202020204" pitchFamily="34" charset="0"/>
            <a:cs typeface="Arial" panose="020B0604020202020204" pitchFamily="34" charset="0"/>
          </a:endParaRPr>
        </a:p>
      </dsp:txBody>
      <dsp:txXfrm>
        <a:off x="7308341" y="107474"/>
        <a:ext cx="3203971" cy="1281588"/>
      </dsp:txXfrm>
    </dsp:sp>
    <dsp:sp modelId="{1BEA0C1C-048D-46BF-8F2D-7FEBF11365A5}">
      <dsp:nvSpPr>
        <dsp:cNvPr id="0" name=""/>
        <dsp:cNvSpPr/>
      </dsp:nvSpPr>
      <dsp:spPr>
        <a:xfrm>
          <a:off x="7308341" y="1389063"/>
          <a:ext cx="320397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They stock only the slow- to fast-moving items at their warehouses.</a:t>
          </a:r>
          <a:endParaRPr lang="en-IN" sz="1600" kern="1200" dirty="0">
            <a:latin typeface="Arial" panose="020B0604020202020204" pitchFamily="34" charset="0"/>
            <a:cs typeface="Arial" panose="020B0604020202020204" pitchFamily="34" charset="0"/>
          </a:endParaRPr>
        </a:p>
        <a:p>
          <a:pPr marL="171450" lvl="1" indent="-171450" algn="just"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Very slow-moving items stocked farther upstream.</a:t>
          </a:r>
          <a:endParaRPr lang="en-IN" sz="1600" kern="1200" dirty="0">
            <a:latin typeface="Arial" panose="020B0604020202020204" pitchFamily="34" charset="0"/>
            <a:cs typeface="Arial" panose="020B0604020202020204" pitchFamily="34" charset="0"/>
          </a:endParaRPr>
        </a:p>
      </dsp:txBody>
      <dsp:txXfrm>
        <a:off x="7308341" y="1389063"/>
        <a:ext cx="3203971" cy="2854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2C2B4-8FDE-4A3E-8509-B89BEAB486EE}">
      <dsp:nvSpPr>
        <dsp:cNvPr id="0" name=""/>
        <dsp:cNvSpPr/>
      </dsp:nvSpPr>
      <dsp:spPr>
        <a:xfrm>
          <a:off x="2" y="342554"/>
          <a:ext cx="4913783" cy="9741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Manufacturer or Distributor Storage with Customer Pickup</a:t>
          </a:r>
          <a:endParaRPr lang="en-IN" sz="2000" kern="1200" dirty="0">
            <a:latin typeface="Arial" panose="020B0604020202020204" pitchFamily="34" charset="0"/>
            <a:cs typeface="Arial" panose="020B0604020202020204" pitchFamily="34" charset="0"/>
          </a:endParaRPr>
        </a:p>
      </dsp:txBody>
      <dsp:txXfrm>
        <a:off x="2" y="342554"/>
        <a:ext cx="4913783" cy="974120"/>
      </dsp:txXfrm>
    </dsp:sp>
    <dsp:sp modelId="{35404F17-E499-4712-90FB-706A672C215E}">
      <dsp:nvSpPr>
        <dsp:cNvPr id="0" name=""/>
        <dsp:cNvSpPr/>
      </dsp:nvSpPr>
      <dsp:spPr>
        <a:xfrm>
          <a:off x="51" y="1318746"/>
          <a:ext cx="4913783" cy="28108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Inventory is maintained at Manufacturing, Distributor and Warehouse.</a:t>
          </a:r>
          <a:endParaRPr lang="en-IN" sz="1600" kern="1200" dirty="0">
            <a:latin typeface="Arial" panose="020B0604020202020204" pitchFamily="34" charset="0"/>
            <a:cs typeface="Arial" panose="020B0604020202020204" pitchFamily="34" charset="0"/>
          </a:endParaRPr>
        </a:p>
        <a:p>
          <a:pPr marL="171450" lvl="1" indent="-171450" algn="just" defTabSz="711200">
            <a:lnSpc>
              <a:spcPct val="90000"/>
            </a:lnSpc>
            <a:spcBef>
              <a:spcPct val="0"/>
            </a:spcBef>
            <a:spcAft>
              <a:spcPct val="15000"/>
            </a:spcAft>
            <a:buChar char="•"/>
          </a:pPr>
          <a:endParaRPr lang="en-IN" sz="1600" kern="1200" dirty="0">
            <a:latin typeface="Arial" panose="020B0604020202020204" pitchFamily="34" charset="0"/>
            <a:cs typeface="Arial" panose="020B0604020202020204" pitchFamily="34" charset="0"/>
          </a:endParaRPr>
        </a:p>
        <a:p>
          <a:pPr marL="171450" lvl="1" indent="-171450" algn="just"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Grainger keeps its inventory of fast-moving items at pickup locations.</a:t>
          </a:r>
          <a:endParaRPr lang="en-IN" sz="1600" kern="1200" dirty="0">
            <a:latin typeface="Arial" panose="020B0604020202020204" pitchFamily="34" charset="0"/>
            <a:cs typeface="Arial" panose="020B0604020202020204" pitchFamily="34" charset="0"/>
          </a:endParaRPr>
        </a:p>
        <a:p>
          <a:pPr marL="171450" lvl="1" indent="-171450" algn="just" defTabSz="711200">
            <a:lnSpc>
              <a:spcPct val="90000"/>
            </a:lnSpc>
            <a:spcBef>
              <a:spcPct val="0"/>
            </a:spcBef>
            <a:spcAft>
              <a:spcPct val="15000"/>
            </a:spcAft>
            <a:buChar char="•"/>
          </a:pPr>
          <a:endParaRPr lang="en-IN" sz="1600" kern="1200" dirty="0">
            <a:latin typeface="Arial" panose="020B0604020202020204" pitchFamily="34" charset="0"/>
            <a:cs typeface="Arial" panose="020B0604020202020204" pitchFamily="34" charset="0"/>
          </a:endParaRPr>
        </a:p>
        <a:p>
          <a:pPr marL="171450" lvl="1" indent="-171450" algn="just"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 Slow-moving items are stocked at a central warehouse or in some cases at the manufacturer.</a:t>
          </a:r>
          <a:endParaRPr lang="en-IN" sz="1600" kern="1200" dirty="0">
            <a:latin typeface="Arial" panose="020B0604020202020204" pitchFamily="34" charset="0"/>
            <a:cs typeface="Arial" panose="020B0604020202020204" pitchFamily="34" charset="0"/>
          </a:endParaRPr>
        </a:p>
      </dsp:txBody>
      <dsp:txXfrm>
        <a:off x="51" y="1318746"/>
        <a:ext cx="4913783" cy="2810880"/>
      </dsp:txXfrm>
    </dsp:sp>
    <dsp:sp modelId="{6CE609AC-693E-4B54-B7D4-2E8D668A3C69}">
      <dsp:nvSpPr>
        <dsp:cNvPr id="0" name=""/>
        <dsp:cNvSpPr/>
      </dsp:nvSpPr>
      <dsp:spPr>
        <a:xfrm>
          <a:off x="5588153" y="330801"/>
          <a:ext cx="4913783" cy="104684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Retail Storage with Customer Pickup</a:t>
          </a:r>
          <a:endParaRPr lang="en-IN" sz="2000" kern="1200" dirty="0">
            <a:latin typeface="Arial" panose="020B0604020202020204" pitchFamily="34" charset="0"/>
            <a:cs typeface="Arial" panose="020B0604020202020204" pitchFamily="34" charset="0"/>
          </a:endParaRPr>
        </a:p>
      </dsp:txBody>
      <dsp:txXfrm>
        <a:off x="5588153" y="330801"/>
        <a:ext cx="4913783" cy="1046848"/>
      </dsp:txXfrm>
    </dsp:sp>
    <dsp:sp modelId="{3B1D9CED-E861-484C-97F2-6EC0407BEC3C}">
      <dsp:nvSpPr>
        <dsp:cNvPr id="0" name=""/>
        <dsp:cNvSpPr/>
      </dsp:nvSpPr>
      <dsp:spPr>
        <a:xfrm>
          <a:off x="5589873" y="1354530"/>
          <a:ext cx="4913783" cy="24689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Inventory is held not at manufacturers’ but at distributor end.</a:t>
          </a:r>
          <a:endParaRPr lang="en-IN" sz="1600" kern="1200" dirty="0">
            <a:latin typeface="Arial" panose="020B0604020202020204" pitchFamily="34" charset="0"/>
            <a:cs typeface="Arial" panose="020B0604020202020204" pitchFamily="34" charset="0"/>
          </a:endParaRPr>
        </a:p>
        <a:p>
          <a:pPr marL="171450" lvl="1" indent="-171450" algn="just" defTabSz="711200">
            <a:lnSpc>
              <a:spcPct val="90000"/>
            </a:lnSpc>
            <a:spcBef>
              <a:spcPct val="0"/>
            </a:spcBef>
            <a:spcAft>
              <a:spcPct val="15000"/>
            </a:spcAft>
            <a:buChar char="•"/>
          </a:pPr>
          <a:endParaRPr lang="en-IN" sz="1600" kern="1200" dirty="0">
            <a:latin typeface="Arial" panose="020B0604020202020204" pitchFamily="34" charset="0"/>
            <a:cs typeface="Arial" panose="020B0604020202020204" pitchFamily="34" charset="0"/>
          </a:endParaRPr>
        </a:p>
        <a:p>
          <a:pPr marL="171450" lvl="1" indent="-171450" algn="just"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 Package carriers are used to transport products from the intermediate location to the final customer.</a:t>
          </a:r>
          <a:endParaRPr lang="en-IN" sz="1600" kern="1200" dirty="0">
            <a:latin typeface="Arial" panose="020B0604020202020204" pitchFamily="34" charset="0"/>
            <a:cs typeface="Arial" panose="020B0604020202020204" pitchFamily="34" charset="0"/>
          </a:endParaRPr>
        </a:p>
        <a:p>
          <a:pPr marL="171450" lvl="1" indent="-171450" algn="just" defTabSz="711200">
            <a:lnSpc>
              <a:spcPct val="90000"/>
            </a:lnSpc>
            <a:spcBef>
              <a:spcPct val="0"/>
            </a:spcBef>
            <a:spcAft>
              <a:spcPct val="15000"/>
            </a:spcAft>
            <a:buChar char="•"/>
          </a:pPr>
          <a:endParaRPr lang="en-IN" sz="1600" kern="1200" dirty="0">
            <a:latin typeface="Arial" panose="020B0604020202020204" pitchFamily="34" charset="0"/>
            <a:cs typeface="Arial" panose="020B0604020202020204" pitchFamily="34" charset="0"/>
          </a:endParaRPr>
        </a:p>
        <a:p>
          <a:pPr marL="171450" lvl="1" indent="-171450" algn="just" defTabSz="711200">
            <a:lnSpc>
              <a:spcPct val="90000"/>
            </a:lnSpc>
            <a:spcBef>
              <a:spcPct val="0"/>
            </a:spcBef>
            <a:spcAft>
              <a:spcPct val="15000"/>
            </a:spcAft>
            <a:buChar char="•"/>
          </a:pPr>
          <a:r>
            <a:rPr lang="en-US" sz="1600" kern="1200" dirty="0">
              <a:solidFill>
                <a:schemeClr val="tx1"/>
              </a:solidFill>
              <a:latin typeface="Arial" panose="020B0604020202020204" pitchFamily="34" charset="0"/>
              <a:cs typeface="Arial" panose="020B0604020202020204" pitchFamily="34" charset="0"/>
            </a:rPr>
            <a:t>Good response time can be achieved through this.</a:t>
          </a:r>
          <a:endParaRPr lang="en-IN" sz="1600" kern="1200" dirty="0">
            <a:solidFill>
              <a:schemeClr val="tx1"/>
            </a:solidFill>
            <a:latin typeface="Arial" panose="020B0604020202020204" pitchFamily="34" charset="0"/>
            <a:cs typeface="Arial" panose="020B0604020202020204" pitchFamily="34" charset="0"/>
          </a:endParaRPr>
        </a:p>
      </dsp:txBody>
      <dsp:txXfrm>
        <a:off x="5589873" y="1354530"/>
        <a:ext cx="4913783" cy="24689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41373-D7D8-4225-BE03-D98327599D50}">
      <dsp:nvSpPr>
        <dsp:cNvPr id="0" name=""/>
        <dsp:cNvSpPr/>
      </dsp:nvSpPr>
      <dsp:spPr>
        <a:xfrm>
          <a:off x="3286" y="9865"/>
          <a:ext cx="3203971"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Arial" panose="020B0604020202020204" pitchFamily="34" charset="0"/>
              <a:cs typeface="Arial" panose="020B0604020202020204" pitchFamily="34" charset="0"/>
            </a:rPr>
            <a:t>Retail Storage with Customer Pickup</a:t>
          </a:r>
          <a:endParaRPr lang="en-IN" sz="2000" kern="1200" dirty="0">
            <a:latin typeface="Arial" panose="020B0604020202020204" pitchFamily="34" charset="0"/>
            <a:cs typeface="Arial" panose="020B0604020202020204" pitchFamily="34" charset="0"/>
          </a:endParaRPr>
        </a:p>
      </dsp:txBody>
      <dsp:txXfrm>
        <a:off x="3286" y="9865"/>
        <a:ext cx="3203971" cy="1209600"/>
      </dsp:txXfrm>
    </dsp:sp>
    <dsp:sp modelId="{4AC44BBA-CF01-4CE2-ACAC-7646F6BEFB68}">
      <dsp:nvSpPr>
        <dsp:cNvPr id="0" name=""/>
        <dsp:cNvSpPr/>
      </dsp:nvSpPr>
      <dsp:spPr>
        <a:xfrm>
          <a:off x="3286" y="1219465"/>
          <a:ext cx="3203971" cy="18446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Fast moving </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Stocked locally</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Customer pick up / Direct shipping based on urgency</a:t>
          </a:r>
          <a:endParaRPr lang="en-IN" sz="1600" kern="1200" dirty="0">
            <a:latin typeface="Arial" panose="020B0604020202020204" pitchFamily="34" charset="0"/>
            <a:cs typeface="Arial" panose="020B0604020202020204" pitchFamily="34" charset="0"/>
          </a:endParaRPr>
        </a:p>
      </dsp:txBody>
      <dsp:txXfrm>
        <a:off x="3286" y="1219465"/>
        <a:ext cx="3203971" cy="1844640"/>
      </dsp:txXfrm>
    </dsp:sp>
    <dsp:sp modelId="{C5B6FDF0-1CC1-4F82-965E-BC7F71039B49}">
      <dsp:nvSpPr>
        <dsp:cNvPr id="0" name=""/>
        <dsp:cNvSpPr/>
      </dsp:nvSpPr>
      <dsp:spPr>
        <a:xfrm>
          <a:off x="3655814" y="9865"/>
          <a:ext cx="3203971"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Arial" panose="020B0604020202020204" pitchFamily="34" charset="0"/>
              <a:cs typeface="Arial" panose="020B0604020202020204" pitchFamily="34" charset="0"/>
            </a:rPr>
            <a:t>Distributor storage with Last-mile Delivery </a:t>
          </a:r>
          <a:endParaRPr lang="en-IN" sz="2000" kern="1200" dirty="0">
            <a:latin typeface="Arial" panose="020B0604020202020204" pitchFamily="34" charset="0"/>
            <a:cs typeface="Arial" panose="020B0604020202020204" pitchFamily="34" charset="0"/>
          </a:endParaRPr>
        </a:p>
      </dsp:txBody>
      <dsp:txXfrm>
        <a:off x="3655814" y="9865"/>
        <a:ext cx="3203971" cy="1209600"/>
      </dsp:txXfrm>
    </dsp:sp>
    <dsp:sp modelId="{D81DB84A-60C3-417E-B99C-85D36269B0B0}">
      <dsp:nvSpPr>
        <dsp:cNvPr id="0" name=""/>
        <dsp:cNvSpPr/>
      </dsp:nvSpPr>
      <dsp:spPr>
        <a:xfrm>
          <a:off x="3655814" y="1219465"/>
          <a:ext cx="3203971" cy="18446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Slow moving</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Stocked at national DC</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Shipped within  a day or two</a:t>
          </a:r>
          <a:endParaRPr lang="en-IN" sz="1600" kern="1200" dirty="0">
            <a:latin typeface="Arial" panose="020B0604020202020204" pitchFamily="34" charset="0"/>
            <a:cs typeface="Arial" panose="020B0604020202020204" pitchFamily="34" charset="0"/>
          </a:endParaRPr>
        </a:p>
      </dsp:txBody>
      <dsp:txXfrm>
        <a:off x="3655814" y="1219465"/>
        <a:ext cx="3203971" cy="1844640"/>
      </dsp:txXfrm>
    </dsp:sp>
    <dsp:sp modelId="{BCCCF370-CDC3-4C3C-8910-8387963EE80D}">
      <dsp:nvSpPr>
        <dsp:cNvPr id="0" name=""/>
        <dsp:cNvSpPr/>
      </dsp:nvSpPr>
      <dsp:spPr>
        <a:xfrm>
          <a:off x="7308342" y="9865"/>
          <a:ext cx="3203971" cy="120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Arial" panose="020B0604020202020204" pitchFamily="34" charset="0"/>
              <a:cs typeface="Arial" panose="020B0604020202020204" pitchFamily="34" charset="0"/>
            </a:rPr>
            <a:t>Manufacturer Storage with Direct Shipping</a:t>
          </a:r>
          <a:endParaRPr lang="en-IN" sz="2000" kern="1200" dirty="0">
            <a:latin typeface="Arial" panose="020B0604020202020204" pitchFamily="34" charset="0"/>
            <a:cs typeface="Arial" panose="020B0604020202020204" pitchFamily="34" charset="0"/>
          </a:endParaRPr>
        </a:p>
      </dsp:txBody>
      <dsp:txXfrm>
        <a:off x="7308342" y="9865"/>
        <a:ext cx="3203971" cy="1209600"/>
      </dsp:txXfrm>
    </dsp:sp>
    <dsp:sp modelId="{3E2B5D99-235C-4EA5-B7BB-D5D6EE6218D9}">
      <dsp:nvSpPr>
        <dsp:cNvPr id="0" name=""/>
        <dsp:cNvSpPr/>
      </dsp:nvSpPr>
      <dsp:spPr>
        <a:xfrm>
          <a:off x="7308342" y="1219465"/>
          <a:ext cx="3203971" cy="18446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Very slow moving</a:t>
          </a:r>
          <a:endParaRPr lang="en-IN" sz="1600" kern="1200" dirty="0">
            <a:latin typeface="Arial" panose="020B0604020202020204" pitchFamily="34" charset="0"/>
            <a:cs typeface="Arial" panose="020B0604020202020204" pitchFamily="34" charset="0"/>
          </a:endParaRPr>
        </a:p>
        <a:p>
          <a:pPr marL="171450" lvl="1" indent="-171450" algn="just"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Drop shipped from the manufacturer</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Takes longer lead time</a:t>
          </a:r>
          <a:endParaRPr lang="en-IN" sz="1600" kern="1200" dirty="0">
            <a:latin typeface="Arial" panose="020B0604020202020204" pitchFamily="34" charset="0"/>
            <a:cs typeface="Arial" panose="020B0604020202020204" pitchFamily="34" charset="0"/>
          </a:endParaRPr>
        </a:p>
      </dsp:txBody>
      <dsp:txXfrm>
        <a:off x="7308342" y="1219465"/>
        <a:ext cx="3203971" cy="18446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79287-CB0F-448D-863A-94CC5BCEADD9}">
      <dsp:nvSpPr>
        <dsp:cNvPr id="0" name=""/>
        <dsp:cNvSpPr/>
      </dsp:nvSpPr>
      <dsp:spPr>
        <a:xfrm>
          <a:off x="0" y="0"/>
          <a:ext cx="9834880" cy="605369"/>
        </a:xfrm>
        <a:prstGeom prst="rect">
          <a:avLst/>
        </a:prstGeom>
        <a:solidFill>
          <a:schemeClr val="accent5">
            <a:lumMod val="75000"/>
          </a:schemeClr>
        </a:solidFill>
        <a:ln>
          <a:noFill/>
        </a:ln>
        <a:effectLst/>
        <a:scene3d>
          <a:camera prst="orthographicFront">
            <a:rot lat="0" lon="0" rev="0"/>
          </a:camera>
          <a:lightRig rig="contrasting" dir="t">
            <a:rot lat="0" lon="0" rev="1200000"/>
          </a:lightRig>
        </a:scene3d>
        <a:sp3d contourW="12700" prstMaterial="flat">
          <a:bevelT w="100800" h="154000"/>
          <a:bevelB w="152400"/>
        </a:sp3d>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latin typeface="Arial" panose="020B0604020202020204" pitchFamily="34" charset="0"/>
              <a:ea typeface="Calibri" panose="020F0502020204030204" pitchFamily="34" charset="0"/>
              <a:cs typeface="Arial" panose="020B0604020202020204" pitchFamily="34" charset="0"/>
            </a:rPr>
            <a:t>Factors affecting Tailoring</a:t>
          </a:r>
          <a:endParaRPr lang="en-IN" sz="2400" b="1" kern="1200" dirty="0"/>
        </a:p>
      </dsp:txBody>
      <dsp:txXfrm>
        <a:off x="0" y="0"/>
        <a:ext cx="9834880" cy="605369"/>
      </dsp:txXfrm>
    </dsp:sp>
    <dsp:sp modelId="{BC8A86F0-844F-4323-B316-4053979DD272}">
      <dsp:nvSpPr>
        <dsp:cNvPr id="0" name=""/>
        <dsp:cNvSpPr/>
      </dsp:nvSpPr>
      <dsp:spPr>
        <a:xfrm>
          <a:off x="4802" y="605369"/>
          <a:ext cx="3275091" cy="1271275"/>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itchFamily="34" charset="0"/>
              <a:cs typeface="Arial" pitchFamily="34" charset="0"/>
            </a:rPr>
            <a:t>Customer distance and density</a:t>
          </a:r>
          <a:endParaRPr lang="en-IN" sz="2000" kern="1200" dirty="0">
            <a:latin typeface="Arial" pitchFamily="34" charset="0"/>
            <a:cs typeface="Arial" pitchFamily="34" charset="0"/>
          </a:endParaRPr>
        </a:p>
      </dsp:txBody>
      <dsp:txXfrm>
        <a:off x="4802" y="605369"/>
        <a:ext cx="3275091" cy="1271275"/>
      </dsp:txXfrm>
    </dsp:sp>
    <dsp:sp modelId="{413F7006-EDE6-4529-85CC-B642F0C84B25}">
      <dsp:nvSpPr>
        <dsp:cNvPr id="0" name=""/>
        <dsp:cNvSpPr/>
      </dsp:nvSpPr>
      <dsp:spPr>
        <a:xfrm>
          <a:off x="3279894" y="605369"/>
          <a:ext cx="3275091" cy="1271275"/>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itchFamily="34" charset="0"/>
              <a:cs typeface="Arial" pitchFamily="34" charset="0"/>
            </a:rPr>
            <a:t>Customer size</a:t>
          </a:r>
          <a:endParaRPr lang="en-IN" sz="2000" kern="1200" dirty="0">
            <a:latin typeface="Arial" pitchFamily="34" charset="0"/>
            <a:cs typeface="Arial" pitchFamily="34" charset="0"/>
          </a:endParaRPr>
        </a:p>
      </dsp:txBody>
      <dsp:txXfrm>
        <a:off x="3279894" y="605369"/>
        <a:ext cx="3275091" cy="1271275"/>
      </dsp:txXfrm>
    </dsp:sp>
    <dsp:sp modelId="{088F582A-494A-496C-9362-6225E6539B70}">
      <dsp:nvSpPr>
        <dsp:cNvPr id="0" name=""/>
        <dsp:cNvSpPr/>
      </dsp:nvSpPr>
      <dsp:spPr>
        <a:xfrm>
          <a:off x="6554985" y="605369"/>
          <a:ext cx="3275091" cy="1271275"/>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itchFamily="34" charset="0"/>
              <a:cs typeface="Arial" pitchFamily="34" charset="0"/>
            </a:rPr>
            <a:t>Product demand and value</a:t>
          </a:r>
          <a:endParaRPr lang="en-IN" sz="2000" kern="1200" dirty="0">
            <a:latin typeface="Arial" pitchFamily="34" charset="0"/>
            <a:cs typeface="Arial" pitchFamily="34" charset="0"/>
          </a:endParaRPr>
        </a:p>
      </dsp:txBody>
      <dsp:txXfrm>
        <a:off x="6554985" y="605369"/>
        <a:ext cx="3275091" cy="1271275"/>
      </dsp:txXfrm>
    </dsp:sp>
    <dsp:sp modelId="{B8EB7EAF-8AE2-40D9-821B-B8F975A9878E}">
      <dsp:nvSpPr>
        <dsp:cNvPr id="0" name=""/>
        <dsp:cNvSpPr/>
      </dsp:nvSpPr>
      <dsp:spPr>
        <a:xfrm>
          <a:off x="0" y="1876644"/>
          <a:ext cx="9834880" cy="141252"/>
        </a:xfrm>
        <a:prstGeom prst="rect">
          <a:avLst/>
        </a:prstGeom>
        <a:solidFill>
          <a:schemeClr val="accent5">
            <a:lumMod val="75000"/>
          </a:schemeClr>
        </a:solidFill>
        <a:ln>
          <a:noFill/>
        </a:ln>
        <a:effectLst/>
        <a:scene3d>
          <a:camera prst="orthographicFront">
            <a:rot lat="0" lon="0" rev="0"/>
          </a:camera>
          <a:lightRig rig="contrasting" dir="t">
            <a:rot lat="0" lon="0" rev="1200000"/>
          </a:lightRig>
        </a:scene3d>
        <a:sp3d contourW="12700" prstMaterial="flat">
          <a:bevelT w="100800" h="1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AE3B2-F2CC-47A2-AC42-BA9C2AB1EA63}" type="datetimeFigureOut">
              <a:rPr lang="en-IN" smtClean="0"/>
              <a:t>31-03-2022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55541-8D16-4AF3-83D0-385FFB62AD4A}" type="slidenum">
              <a:rPr lang="en-IN" smtClean="0"/>
              <a:t>‹#›</a:t>
            </a:fld>
            <a:endParaRPr lang="en-IN" dirty="0"/>
          </a:p>
        </p:txBody>
      </p:sp>
    </p:spTree>
    <p:extLst>
      <p:ext uri="{BB962C8B-B14F-4D97-AF65-F5344CB8AC3E}">
        <p14:creationId xmlns:p14="http://schemas.microsoft.com/office/powerpoint/2010/main" val="414092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dirty="0"/>
              <a:t>Inventory management – What and how much to be stored at Manufacturing , Supplier , Distributor , and Retailer</a:t>
            </a:r>
          </a:p>
          <a:p>
            <a:r>
              <a:rPr lang="en-IN" dirty="0"/>
              <a:t>Increased costs  due to commodity cost increase , fuel costs , </a:t>
            </a:r>
          </a:p>
          <a:p>
            <a:r>
              <a:rPr lang="en-IN" dirty="0"/>
              <a:t>Desired customer service level – Trade off between costs and customer service level </a:t>
            </a:r>
          </a:p>
          <a:p>
            <a:r>
              <a:rPr lang="en-IN" dirty="0"/>
              <a:t>Supply chain complexity – Orders placed at retailers , online , from distributor ; so the </a:t>
            </a:r>
          </a:p>
          <a:p>
            <a:r>
              <a:rPr lang="en-IN" dirty="0"/>
              <a:t> </a:t>
            </a:r>
          </a:p>
        </p:txBody>
      </p:sp>
      <p:sp>
        <p:nvSpPr>
          <p:cNvPr id="4" name="Slide Number Placeholder 3"/>
          <p:cNvSpPr>
            <a:spLocks noGrp="1"/>
          </p:cNvSpPr>
          <p:nvPr>
            <p:ph type="sldNum" sz="quarter" idx="5"/>
          </p:nvPr>
        </p:nvSpPr>
        <p:spPr/>
        <p:txBody>
          <a:bodyPr/>
          <a:lstStyle/>
          <a:p>
            <a:fld id="{E7555541-8D16-4AF3-83D0-385FFB62AD4A}" type="slidenum">
              <a:rPr lang="en-IN" smtClean="0"/>
              <a:t>9</a:t>
            </a:fld>
            <a:endParaRPr lang="en-IN" dirty="0"/>
          </a:p>
        </p:txBody>
      </p:sp>
    </p:spTree>
    <p:extLst>
      <p:ext uri="{BB962C8B-B14F-4D97-AF65-F5344CB8AC3E}">
        <p14:creationId xmlns:p14="http://schemas.microsoft.com/office/powerpoint/2010/main" val="2859316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Manufacturer storage with drop shipping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allows a high level of product variety to be available to the customer. With a drop-shipping model, every product at the manufacturer can be made available to the customer without any limits imposed by shelf space. W.W. Grainger is able to offer hundreds of thousands of slow-moving items from thousands of manufacturers using drop-shipping. This would be impossible if each product had to be stored by W.W. Grainger. Drop-shipping allows a new product to be available to the market the day the first unit is produced. Drop-shipping provides a good customer experience in the form of delivery to the customer location. The experience, however, suffers when a single order containing products from several manufacturers is delivered in partial shipments.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Distributor Storage with Carrier Delivery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Under this option, inventory is not held by manufacturers at the factories but is held by distributors/retailers in intermediate warehouses, and package carriers are used to transport products from the intermediate location to the final customer. Amazon and industrial distributors such as W.W. Grainger and McMaster-Carr have used this approach combined with drop-shipping from a manufacturer (or distributor). Information and product flows when using distributor storage with delivery by a package carrier are shown in Figure 4-8. Relative to manufacturer storage, distributor storage requires a higher level of inventory because of a loss of aggregation. From an inventory perspective, distributor storage makes sense for products with somewhat higher demand. This is seen in the operations of both Amazon and W.W. Grainger. They stock only the slow- to fast-moving items at their warehouses, with very slow-moving items stocked farther upstream. In some instances, postponement of product differentiation can be implemented with distributor storage, but it does require that the warehouse develop some assembly capability. Distributor storage, however, requires much less </a:t>
            </a:r>
          </a:p>
          <a:p>
            <a:pPr>
              <a:lnSpc>
                <a:spcPct val="115000"/>
              </a:lnSpc>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800" b="1" dirty="0"/>
              <a:t>Distributor storage with last-mile delivery </a:t>
            </a:r>
            <a:r>
              <a:rPr lang="en-US" sz="2800" dirty="0"/>
              <a:t>requires higher levels of inventory than the other options (except for retail stores) because it has a lower level of aggregation. From an inventory perspective, warehouse storage with last-mile delivery is suitable for relatively fast-moving items that are needed quickly and for which some level of aggregation is beneficial. Auto parts required by car dealers fit this description. Among all the distribution networks, transportation costs are highest for last-mile delivery, especially when delivering to individuals. This is because package carriers aggregate delivery across many retailers and are able to obtain better economies of scale than are available to a distributor/retailer attempting last-mile delivery. Delivery costs (including transportation and processing) can be more than $20 per home delivery in the grocery industry. Last-mile delivery may be somewhat less expensive in large, dense cities. Transportation costs may also be justifiable for bulky products for which the customer is willing to pay for home delivery. Home delivery of water and large bags of rice has proved quite successful in China, where the high population density has helped decrease delivery costs. Transportation costs of last-mile delivery are best justified in settings where the customer is purchasing in large quantities. This is rare for individual customers, but businesses such as auto dealerships purchase large quantities of spare parts on a daily basis and can thus justify daily delivery. Home delivery to individual customers can be justified for bulky items such as five-gallon jugs of water in the United States and large bags of rice in China. In each instance, last-mile delivery is cheaper and more convenient than customers picking up their own bottles or bags. Using this option, facility costs are somewhat lower than for a network with retail stores but much higher than for either manufacturer storage or distributor storage with package carrier delivery. Processing costs, however, are much higher than for a network of retail stores because all customer participation is eliminated.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E7555541-8D16-4AF3-83D0-385FFB62AD4A}" type="slidenum">
              <a:rPr lang="en-IN" smtClean="0"/>
              <a:t>12</a:t>
            </a:fld>
            <a:endParaRPr lang="en-IN" dirty="0"/>
          </a:p>
        </p:txBody>
      </p:sp>
    </p:spTree>
    <p:extLst>
      <p:ext uri="{BB962C8B-B14F-4D97-AF65-F5344CB8AC3E}">
        <p14:creationId xmlns:p14="http://schemas.microsoft.com/office/powerpoint/2010/main" val="348350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Manufacturer or Distributor Storage with Customer Pickup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Inventory costs using this approach can be kept low, with either manufacturer or distributor storage to exploit aggregation. W.W. Grainger keeps its inventory of fast-moving items at pickup locations, whereas slow-moving items are stocked at a central warehouse or in some cases at the manufacturer.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Facility costs are high if new pickup sites have to be built. A solution using existing sites can lower the additional facility costs. This, for example, is the case with 7dream.com, Wal-Mart, and W.W. Grainger, for which the stores already exist. Processing costs at the manufacturer or the warehouse are comparable to those of other solutions. Processing costs at the pickup site are high because each order must be matched with a specific customer when he or she arrives. Creating this capability can increase processing costs significantly if appropriate storage and information systems are not provided. Increased processing cost and potential errors at the pickup site are the biggest hurdle to the success of this approach. A significant information infrastructure is needed to provide visibility of the order until the customer picks it up. Good coordination is needed among the retailer, the storage location, and the pickup location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Retail Storage with Customer Pickup</a:t>
            </a:r>
            <a:endParaRPr lang="en-IN" dirty="0"/>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option, often viewed as the most traditional type of supply chain, inventory is stored locally at retail stores. Customers walk into the retail store or place an order online or by phone and pick it up at the retail store. Examples of companies that offer multiple options of order placement include Albertsons, which uses part of the facility as a grocery store and part as an online fulfillment center. Customers can walk into the store or order online. A B2B example is Table 4-5 Performance Characteristics of Network with Consumer Pickup Sites Cost Factor Performance Inventory Can match any other option, depending on the location of inventory. Transportation Lower than the use of package carriers, especially if using an existing delivery network. Facilities and handling Facility costs can be high if new facilities have to be built. Costs are lower if existing facilities are used. The increase in handling cost at the pickup site can be significant. Information Significant investment in infrastructure required Service Factor Performance Response time Similar to package carrier delivery with manufacturer or distributor storage. Same-day delivery possible for items stored locally at pickup site. Product variety Similar to other manufacturer or distributor storage options. Product availability Similar to other manufacturer or distributor storage options. Customer experience Lower than other options because of the lack of home delivery. Experience is sensitive to capability of pickup location. Time to market Similar to manufacturer storage options. Order visibility Difficult but essential. Returnability Somewhat easier given that pickup location can handle returns. W.W. Grainger: Customers can order online, by phone, or in person and pick up their order at one of W.W. Grainger’s retail outlets. Albertsons keeps its inventory at the pickup location itself; W.W. Grainger stores some items at the pickup locations, whereas others may come from a central location. Local storage increases inventory costs because of the lack of aggregation. For fast- to very fast-moving items, however, there is marginal increase in inventory even with local storage. Albertsons uses local storage because most of its products are relatively fast moving and are stocked at the supermarket in any case. Similarly, W.W. Grainger keeps its inventory of fast-moving items at pickup locations, whereas slow-moving items are stocked at a central warehouse.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Good response times can be achieved with this system because of local storage. For example, both Albertsons and W.W. Grainger offer same-day pickup from their retail locations. Product variety stored locally is lower than under other options. It is more expensive than with all other options to provide a high level of product availability. Customer experience depends on whether or not the customer likes to shop. </a:t>
            </a:r>
            <a:endParaRPr lang="en-IN" dirty="0"/>
          </a:p>
        </p:txBody>
      </p:sp>
      <p:sp>
        <p:nvSpPr>
          <p:cNvPr id="4" name="Slide Number Placeholder 3"/>
          <p:cNvSpPr>
            <a:spLocks noGrp="1"/>
          </p:cNvSpPr>
          <p:nvPr>
            <p:ph type="sldNum" sz="quarter" idx="5"/>
          </p:nvPr>
        </p:nvSpPr>
        <p:spPr/>
        <p:txBody>
          <a:bodyPr/>
          <a:lstStyle/>
          <a:p>
            <a:fld id="{E7555541-8D16-4AF3-83D0-385FFB62AD4A}" type="slidenum">
              <a:rPr lang="en-IN" smtClean="0"/>
              <a:t>13</a:t>
            </a:fld>
            <a:endParaRPr lang="en-IN" dirty="0"/>
          </a:p>
        </p:txBody>
      </p:sp>
    </p:spTree>
    <p:extLst>
      <p:ext uri="{BB962C8B-B14F-4D97-AF65-F5344CB8AC3E}">
        <p14:creationId xmlns:p14="http://schemas.microsoft.com/office/powerpoint/2010/main" val="210720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network designer needs to consider product characteristics as well as network requirements when deciding on the appropriate delivery network. The various networks considered earlier have different strengths and weaknesses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Table 4-7, the various delivery networks are ranked relative to one another along different performance dimensions. A ranking of 1 indicates the best performance along a given dimension; as the relative performance worsens, the ranking number increases.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An excellent example of a hybrid network is that of W.W. Grainger, which combines all the aforementioned options in its distribution network. The network, however, is tailored to match the characteristics of the product and the needs of the customer. Fast-moving and emergency items are stocked locally, and customers can either pick them up or have them shipped, depending on the urgency. Slower moving items are stocked at a national DC and shipped to the customer within a day or two. Very slow-moving items are typically drop-shipped from the manufacturer and carry a longer lead time. Another hybrid network is used by Amazon, which stocks fast-moving items at most of its warehouses, slower moving items at fewer warehouses, and very slow-moving items may be drop-shipped from distributors or publishers</a:t>
            </a:r>
            <a:endParaRPr lang="en-IN" dirty="0"/>
          </a:p>
        </p:txBody>
      </p:sp>
      <p:sp>
        <p:nvSpPr>
          <p:cNvPr id="4" name="Slide Number Placeholder 3"/>
          <p:cNvSpPr>
            <a:spLocks noGrp="1"/>
          </p:cNvSpPr>
          <p:nvPr>
            <p:ph type="sldNum" sz="quarter" idx="5"/>
          </p:nvPr>
        </p:nvSpPr>
        <p:spPr/>
        <p:txBody>
          <a:bodyPr/>
          <a:lstStyle/>
          <a:p>
            <a:fld id="{E7555541-8D16-4AF3-83D0-385FFB62AD4A}" type="slidenum">
              <a:rPr lang="en-IN" smtClean="0"/>
              <a:t>14</a:t>
            </a:fld>
            <a:endParaRPr lang="en-IN" dirty="0"/>
          </a:p>
        </p:txBody>
      </p:sp>
    </p:spTree>
    <p:extLst>
      <p:ext uri="{BB962C8B-B14F-4D97-AF65-F5344CB8AC3E}">
        <p14:creationId xmlns:p14="http://schemas.microsoft.com/office/powerpoint/2010/main" val="2515770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323B-05AA-42B4-AFF6-464F6B9D79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3870A15-9678-46DE-BCEB-F3B91797E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B6DF52-BC40-4370-813B-97B5DC6D8260}"/>
              </a:ext>
            </a:extLst>
          </p:cNvPr>
          <p:cNvSpPr>
            <a:spLocks noGrp="1"/>
          </p:cNvSpPr>
          <p:nvPr>
            <p:ph type="dt" sz="half" idx="10"/>
          </p:nvPr>
        </p:nvSpPr>
        <p:spPr/>
        <p:txBody>
          <a:bodyPr/>
          <a:lstStyle/>
          <a:p>
            <a:fld id="{C18334D6-3AEB-4D6E-8DCF-DBD49F20E890}" type="datetimeFigureOut">
              <a:rPr lang="en-IN" smtClean="0"/>
              <a:t>31-03-2022</a:t>
            </a:fld>
            <a:endParaRPr lang="en-IN" dirty="0"/>
          </a:p>
        </p:txBody>
      </p:sp>
      <p:sp>
        <p:nvSpPr>
          <p:cNvPr id="5" name="Footer Placeholder 4">
            <a:extLst>
              <a:ext uri="{FF2B5EF4-FFF2-40B4-BE49-F238E27FC236}">
                <a16:creationId xmlns:a16="http://schemas.microsoft.com/office/drawing/2014/main" id="{32A53628-9D8A-499B-AD5F-4B04750879D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4E002EB-94D3-4A09-98CB-98938B3504E3}"/>
              </a:ext>
            </a:extLst>
          </p:cNvPr>
          <p:cNvSpPr>
            <a:spLocks noGrp="1"/>
          </p:cNvSpPr>
          <p:nvPr>
            <p:ph type="sldNum" sz="quarter" idx="12"/>
          </p:nvPr>
        </p:nvSpPr>
        <p:spPr/>
        <p:txBody>
          <a:bodyPr/>
          <a:lstStyle/>
          <a:p>
            <a:fld id="{BB0120C5-73FC-4B69-B17F-731E4CE36B97}" type="slidenum">
              <a:rPr lang="en-IN" smtClean="0"/>
              <a:t>‹#›</a:t>
            </a:fld>
            <a:endParaRPr lang="en-IN" dirty="0"/>
          </a:p>
        </p:txBody>
      </p:sp>
    </p:spTree>
    <p:extLst>
      <p:ext uri="{BB962C8B-B14F-4D97-AF65-F5344CB8AC3E}">
        <p14:creationId xmlns:p14="http://schemas.microsoft.com/office/powerpoint/2010/main" val="430932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30B9-92EF-44D9-9A3E-B73BB49C56C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941DE1-9018-4FFF-A9F1-C275816764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F8C8F0-48DE-4CC2-8C65-7F10DCFC11C8}"/>
              </a:ext>
            </a:extLst>
          </p:cNvPr>
          <p:cNvSpPr>
            <a:spLocks noGrp="1"/>
          </p:cNvSpPr>
          <p:nvPr>
            <p:ph type="dt" sz="half" idx="10"/>
          </p:nvPr>
        </p:nvSpPr>
        <p:spPr/>
        <p:txBody>
          <a:bodyPr/>
          <a:lstStyle/>
          <a:p>
            <a:fld id="{C18334D6-3AEB-4D6E-8DCF-DBD49F20E890}" type="datetimeFigureOut">
              <a:rPr lang="en-IN" smtClean="0"/>
              <a:t>31-03-2022</a:t>
            </a:fld>
            <a:endParaRPr lang="en-IN" dirty="0"/>
          </a:p>
        </p:txBody>
      </p:sp>
      <p:sp>
        <p:nvSpPr>
          <p:cNvPr id="5" name="Footer Placeholder 4">
            <a:extLst>
              <a:ext uri="{FF2B5EF4-FFF2-40B4-BE49-F238E27FC236}">
                <a16:creationId xmlns:a16="http://schemas.microsoft.com/office/drawing/2014/main" id="{85977B69-794C-46CE-973B-1C6BDD5C600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D4CC373-CE98-47DE-A444-185D86611393}"/>
              </a:ext>
            </a:extLst>
          </p:cNvPr>
          <p:cNvSpPr>
            <a:spLocks noGrp="1"/>
          </p:cNvSpPr>
          <p:nvPr>
            <p:ph type="sldNum" sz="quarter" idx="12"/>
          </p:nvPr>
        </p:nvSpPr>
        <p:spPr/>
        <p:txBody>
          <a:bodyPr/>
          <a:lstStyle/>
          <a:p>
            <a:fld id="{BB0120C5-73FC-4B69-B17F-731E4CE36B97}" type="slidenum">
              <a:rPr lang="en-IN" smtClean="0"/>
              <a:t>‹#›</a:t>
            </a:fld>
            <a:endParaRPr lang="en-IN" dirty="0"/>
          </a:p>
        </p:txBody>
      </p:sp>
    </p:spTree>
    <p:extLst>
      <p:ext uri="{BB962C8B-B14F-4D97-AF65-F5344CB8AC3E}">
        <p14:creationId xmlns:p14="http://schemas.microsoft.com/office/powerpoint/2010/main" val="2936406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8AC249-C01E-4BF0-92A2-E99223892056}"/>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D1E628-0AF9-4842-B88C-408A68A71AD6}"/>
              </a:ext>
            </a:extLst>
          </p:cNvPr>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CFBE65-4D69-48A0-B941-89CE9532C6C2}"/>
              </a:ext>
            </a:extLst>
          </p:cNvPr>
          <p:cNvSpPr>
            <a:spLocks noGrp="1"/>
          </p:cNvSpPr>
          <p:nvPr>
            <p:ph type="dt" sz="half" idx="10"/>
          </p:nvPr>
        </p:nvSpPr>
        <p:spPr/>
        <p:txBody>
          <a:bodyPr/>
          <a:lstStyle/>
          <a:p>
            <a:fld id="{C18334D6-3AEB-4D6E-8DCF-DBD49F20E890}" type="datetimeFigureOut">
              <a:rPr lang="en-IN" smtClean="0"/>
              <a:t>31-03-2022</a:t>
            </a:fld>
            <a:endParaRPr lang="en-IN" dirty="0"/>
          </a:p>
        </p:txBody>
      </p:sp>
      <p:sp>
        <p:nvSpPr>
          <p:cNvPr id="5" name="Footer Placeholder 4">
            <a:extLst>
              <a:ext uri="{FF2B5EF4-FFF2-40B4-BE49-F238E27FC236}">
                <a16:creationId xmlns:a16="http://schemas.microsoft.com/office/drawing/2014/main" id="{0D5E49BB-2784-4079-8261-4B2F60CCD76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5C0D60-8ED0-4AF3-993B-1D1C5FE6E79E}"/>
              </a:ext>
            </a:extLst>
          </p:cNvPr>
          <p:cNvSpPr>
            <a:spLocks noGrp="1"/>
          </p:cNvSpPr>
          <p:nvPr>
            <p:ph type="sldNum" sz="quarter" idx="12"/>
          </p:nvPr>
        </p:nvSpPr>
        <p:spPr/>
        <p:txBody>
          <a:bodyPr/>
          <a:lstStyle/>
          <a:p>
            <a:fld id="{BB0120C5-73FC-4B69-B17F-731E4CE36B97}" type="slidenum">
              <a:rPr lang="en-IN" smtClean="0"/>
              <a:t>‹#›</a:t>
            </a:fld>
            <a:endParaRPr lang="en-IN" dirty="0"/>
          </a:p>
        </p:txBody>
      </p:sp>
    </p:spTree>
    <p:extLst>
      <p:ext uri="{BB962C8B-B14F-4D97-AF65-F5344CB8AC3E}">
        <p14:creationId xmlns:p14="http://schemas.microsoft.com/office/powerpoint/2010/main" val="1477062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6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975462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773785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4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82688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890380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9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9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endParaRPr lang="en-IN">
              <a:solidFill>
                <a:srgbClr val="000000">
                  <a:tint val="75000"/>
                </a:srgbClr>
              </a:solidFill>
            </a:endParaRPr>
          </a:p>
        </p:txBody>
      </p:sp>
      <p:sp>
        <p:nvSpPr>
          <p:cNvPr id="8" name="Footer Placeholder 7"/>
          <p:cNvSpPr>
            <a:spLocks noGrp="1"/>
          </p:cNvSpPr>
          <p:nvPr>
            <p:ph type="ftr" sz="quarter" idx="11"/>
          </p:nvPr>
        </p:nvSpPr>
        <p:spPr/>
        <p:txBody>
          <a:bodyPr/>
          <a:lstStyle/>
          <a:p>
            <a:endParaRPr lang="en-IN">
              <a:solidFill>
                <a:srgbClr val="000000">
                  <a:tint val="75000"/>
                </a:srgbClr>
              </a:solidFill>
            </a:endParaRPr>
          </a:p>
        </p:txBody>
      </p:sp>
      <p:sp>
        <p:nvSpPr>
          <p:cNvPr id="9" name="Slide Number Placeholder 8"/>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136926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447692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00000">
                  <a:tint val="75000"/>
                </a:srgbClr>
              </a:solidFill>
            </a:endParaRPr>
          </a:p>
        </p:txBody>
      </p:sp>
      <p:sp>
        <p:nvSpPr>
          <p:cNvPr id="3" name="Footer Placeholder 2"/>
          <p:cNvSpPr>
            <a:spLocks noGrp="1"/>
          </p:cNvSpPr>
          <p:nvPr>
            <p:ph type="ftr" sz="quarter" idx="11"/>
          </p:nvPr>
        </p:nvSpPr>
        <p:spPr/>
        <p:txBody>
          <a:bodyPr/>
          <a:lstStyle/>
          <a:p>
            <a:endParaRPr lang="en-IN">
              <a:solidFill>
                <a:srgbClr val="000000">
                  <a:tint val="75000"/>
                </a:srgbClr>
              </a:solidFill>
            </a:endParaRPr>
          </a:p>
        </p:txBody>
      </p:sp>
      <p:sp>
        <p:nvSpPr>
          <p:cNvPr id="4" name="Slide Number Placeholder 3"/>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951882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9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37706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F85F-4262-47D9-A74E-9508AC425F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75B9A9-1736-40AC-B85B-E54E225317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638793-F019-40DB-A4C5-AD3C2B30ACE7}"/>
              </a:ext>
            </a:extLst>
          </p:cNvPr>
          <p:cNvSpPr>
            <a:spLocks noGrp="1"/>
          </p:cNvSpPr>
          <p:nvPr>
            <p:ph type="dt" sz="half" idx="10"/>
          </p:nvPr>
        </p:nvSpPr>
        <p:spPr/>
        <p:txBody>
          <a:bodyPr/>
          <a:lstStyle/>
          <a:p>
            <a:fld id="{C18334D6-3AEB-4D6E-8DCF-DBD49F20E890}" type="datetimeFigureOut">
              <a:rPr lang="en-IN" smtClean="0"/>
              <a:t>31-03-2022</a:t>
            </a:fld>
            <a:endParaRPr lang="en-IN" dirty="0"/>
          </a:p>
        </p:txBody>
      </p:sp>
      <p:sp>
        <p:nvSpPr>
          <p:cNvPr id="5" name="Footer Placeholder 4">
            <a:extLst>
              <a:ext uri="{FF2B5EF4-FFF2-40B4-BE49-F238E27FC236}">
                <a16:creationId xmlns:a16="http://schemas.microsoft.com/office/drawing/2014/main" id="{13965134-E7AA-4674-A5FC-A23D32E3091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CE5357D-BDA4-45A2-9D3E-FDCBF089C769}"/>
              </a:ext>
            </a:extLst>
          </p:cNvPr>
          <p:cNvSpPr>
            <a:spLocks noGrp="1"/>
          </p:cNvSpPr>
          <p:nvPr>
            <p:ph type="sldNum" sz="quarter" idx="12"/>
          </p:nvPr>
        </p:nvSpPr>
        <p:spPr/>
        <p:txBody>
          <a:bodyPr/>
          <a:lstStyle/>
          <a:p>
            <a:fld id="{BB0120C5-73FC-4B69-B17F-731E4CE36B97}" type="slidenum">
              <a:rPr lang="en-IN" smtClean="0"/>
              <a:t>‹#›</a:t>
            </a:fld>
            <a:endParaRPr lang="en-IN" dirty="0"/>
          </a:p>
        </p:txBody>
      </p:sp>
    </p:spTree>
    <p:extLst>
      <p:ext uri="{BB962C8B-B14F-4D97-AF65-F5344CB8AC3E}">
        <p14:creationId xmlns:p14="http://schemas.microsoft.com/office/powerpoint/2010/main" val="3845557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239457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86899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7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7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6298825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6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317820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084916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4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361356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9873187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9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9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endParaRPr lang="en-IN">
              <a:solidFill>
                <a:srgbClr val="000000">
                  <a:tint val="75000"/>
                </a:srgbClr>
              </a:solidFill>
            </a:endParaRPr>
          </a:p>
        </p:txBody>
      </p:sp>
      <p:sp>
        <p:nvSpPr>
          <p:cNvPr id="8" name="Footer Placeholder 7"/>
          <p:cNvSpPr>
            <a:spLocks noGrp="1"/>
          </p:cNvSpPr>
          <p:nvPr>
            <p:ph type="ftr" sz="quarter" idx="11"/>
          </p:nvPr>
        </p:nvSpPr>
        <p:spPr/>
        <p:txBody>
          <a:bodyPr/>
          <a:lstStyle/>
          <a:p>
            <a:endParaRPr lang="en-IN">
              <a:solidFill>
                <a:srgbClr val="000000">
                  <a:tint val="75000"/>
                </a:srgbClr>
              </a:solidFill>
            </a:endParaRPr>
          </a:p>
        </p:txBody>
      </p:sp>
      <p:sp>
        <p:nvSpPr>
          <p:cNvPr id="9" name="Slide Number Placeholder 8"/>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405741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IN">
              <a:solidFill>
                <a:srgbClr val="000000">
                  <a:tint val="75000"/>
                </a:srgbClr>
              </a:solidFill>
            </a:endParaRPr>
          </a:p>
        </p:txBody>
      </p:sp>
      <p:sp>
        <p:nvSpPr>
          <p:cNvPr id="4" name="Footer Placeholder 3"/>
          <p:cNvSpPr>
            <a:spLocks noGrp="1"/>
          </p:cNvSpPr>
          <p:nvPr>
            <p:ph type="ftr" sz="quarter" idx="11"/>
          </p:nvPr>
        </p:nvSpPr>
        <p:spPr/>
        <p:txBody>
          <a:bodyPr/>
          <a:lstStyle/>
          <a:p>
            <a:endParaRPr lang="en-IN">
              <a:solidFill>
                <a:srgbClr val="000000">
                  <a:tint val="75000"/>
                </a:srgbClr>
              </a:solidFill>
            </a:endParaRPr>
          </a:p>
        </p:txBody>
      </p:sp>
      <p:sp>
        <p:nvSpPr>
          <p:cNvPr id="5" name="Slide Number Placeholder 4"/>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019034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00000">
                  <a:tint val="75000"/>
                </a:srgbClr>
              </a:solidFill>
            </a:endParaRPr>
          </a:p>
        </p:txBody>
      </p:sp>
      <p:sp>
        <p:nvSpPr>
          <p:cNvPr id="3" name="Footer Placeholder 2"/>
          <p:cNvSpPr>
            <a:spLocks noGrp="1"/>
          </p:cNvSpPr>
          <p:nvPr>
            <p:ph type="ftr" sz="quarter" idx="11"/>
          </p:nvPr>
        </p:nvSpPr>
        <p:spPr/>
        <p:txBody>
          <a:bodyPr/>
          <a:lstStyle/>
          <a:p>
            <a:endParaRPr lang="en-IN">
              <a:solidFill>
                <a:srgbClr val="000000">
                  <a:tint val="75000"/>
                </a:srgbClr>
              </a:solidFill>
            </a:endParaRPr>
          </a:p>
        </p:txBody>
      </p:sp>
      <p:sp>
        <p:nvSpPr>
          <p:cNvPr id="4" name="Slide Number Placeholder 3"/>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67100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0269-49EC-415C-9E79-C9ECA556CBBE}"/>
              </a:ext>
            </a:extLst>
          </p:cNvPr>
          <p:cNvSpPr>
            <a:spLocks noGrp="1"/>
          </p:cNvSpPr>
          <p:nvPr>
            <p:ph type="title"/>
          </p:nvPr>
        </p:nvSpPr>
        <p:spPr>
          <a:xfrm>
            <a:off x="831851" y="1709756"/>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09CBC5E-576A-4870-B9E1-8BC6D783A3DD}"/>
              </a:ext>
            </a:extLst>
          </p:cNvPr>
          <p:cNvSpPr>
            <a:spLocks noGrp="1"/>
          </p:cNvSpPr>
          <p:nvPr>
            <p:ph type="body" idx="1"/>
          </p:nvPr>
        </p:nvSpPr>
        <p:spPr>
          <a:xfrm>
            <a:off x="831851" y="458948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669E40-683B-4B1B-AC69-07E0A309BCFE}"/>
              </a:ext>
            </a:extLst>
          </p:cNvPr>
          <p:cNvSpPr>
            <a:spLocks noGrp="1"/>
          </p:cNvSpPr>
          <p:nvPr>
            <p:ph type="dt" sz="half" idx="10"/>
          </p:nvPr>
        </p:nvSpPr>
        <p:spPr/>
        <p:txBody>
          <a:bodyPr/>
          <a:lstStyle/>
          <a:p>
            <a:fld id="{C18334D6-3AEB-4D6E-8DCF-DBD49F20E890}" type="datetimeFigureOut">
              <a:rPr lang="en-IN" smtClean="0"/>
              <a:t>31-03-2022</a:t>
            </a:fld>
            <a:endParaRPr lang="en-IN" dirty="0"/>
          </a:p>
        </p:txBody>
      </p:sp>
      <p:sp>
        <p:nvSpPr>
          <p:cNvPr id="5" name="Footer Placeholder 4">
            <a:extLst>
              <a:ext uri="{FF2B5EF4-FFF2-40B4-BE49-F238E27FC236}">
                <a16:creationId xmlns:a16="http://schemas.microsoft.com/office/drawing/2014/main" id="{45086FE4-DFC8-446E-BB19-EC87D1922C7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9F29521-B071-4BF9-A30D-1951F19355A2}"/>
              </a:ext>
            </a:extLst>
          </p:cNvPr>
          <p:cNvSpPr>
            <a:spLocks noGrp="1"/>
          </p:cNvSpPr>
          <p:nvPr>
            <p:ph type="sldNum" sz="quarter" idx="12"/>
          </p:nvPr>
        </p:nvSpPr>
        <p:spPr/>
        <p:txBody>
          <a:bodyPr/>
          <a:lstStyle/>
          <a:p>
            <a:fld id="{BB0120C5-73FC-4B69-B17F-731E4CE36B97}" type="slidenum">
              <a:rPr lang="en-IN" smtClean="0"/>
              <a:t>‹#›</a:t>
            </a:fld>
            <a:endParaRPr lang="en-IN" dirty="0"/>
          </a:p>
        </p:txBody>
      </p:sp>
    </p:spTree>
    <p:extLst>
      <p:ext uri="{BB962C8B-B14F-4D97-AF65-F5344CB8AC3E}">
        <p14:creationId xmlns:p14="http://schemas.microsoft.com/office/powerpoint/2010/main" val="19737260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9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7701434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solidFill>
                <a:srgbClr val="000000">
                  <a:tint val="75000"/>
                </a:srgbClr>
              </a:solidFill>
            </a:endParaRPr>
          </a:p>
        </p:txBody>
      </p:sp>
      <p:sp>
        <p:nvSpPr>
          <p:cNvPr id="6" name="Footer Placeholder 5"/>
          <p:cNvSpPr>
            <a:spLocks noGrp="1"/>
          </p:cNvSpPr>
          <p:nvPr>
            <p:ph type="ftr" sz="quarter" idx="11"/>
          </p:nvPr>
        </p:nvSpPr>
        <p:spPr/>
        <p:txBody>
          <a:bodyPr/>
          <a:lstStyle/>
          <a:p>
            <a:endParaRPr lang="en-IN">
              <a:solidFill>
                <a:srgbClr val="000000">
                  <a:tint val="75000"/>
                </a:srgbClr>
              </a:solidFill>
            </a:endParaRPr>
          </a:p>
        </p:txBody>
      </p:sp>
      <p:sp>
        <p:nvSpPr>
          <p:cNvPr id="7" name="Slide Number Placeholder 6"/>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914718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906609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7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7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solidFill>
                <a:srgbClr val="000000">
                  <a:tint val="75000"/>
                </a:srgbClr>
              </a:solidFill>
            </a:endParaRPr>
          </a:p>
        </p:txBody>
      </p:sp>
      <p:sp>
        <p:nvSpPr>
          <p:cNvPr id="5" name="Footer Placeholder 4"/>
          <p:cNvSpPr>
            <a:spLocks noGrp="1"/>
          </p:cNvSpPr>
          <p:nvPr>
            <p:ph type="ftr" sz="quarter" idx="11"/>
          </p:nvPr>
        </p:nvSpPr>
        <p:spPr/>
        <p:txBody>
          <a:bodyPr/>
          <a:lstStyle/>
          <a:p>
            <a:endParaRPr lang="en-IN">
              <a:solidFill>
                <a:srgbClr val="000000">
                  <a:tint val="75000"/>
                </a:srgbClr>
              </a:solidFill>
            </a:endParaRPr>
          </a:p>
        </p:txBody>
      </p:sp>
      <p:sp>
        <p:nvSpPr>
          <p:cNvPr id="6" name="Slide Number Placeholder 5"/>
          <p:cNvSpPr>
            <a:spLocks noGrp="1"/>
          </p:cNvSpPr>
          <p:nvPr>
            <p:ph type="sldNum" sz="quarter" idx="12"/>
          </p:nvPr>
        </p:nvSpPr>
        <p:spPr/>
        <p:txBody>
          <a:bodyPr/>
          <a:lstStyle/>
          <a:p>
            <a:fld id="{00000000-1234-1234-1234-123412341234}"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518806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0"/>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7D5BB69-DE79-4A23-A1CC-01AD0CB446F5}" type="datetime1">
              <a:rPr lang="en-US" smtClean="0">
                <a:solidFill>
                  <a:prstClr val="black">
                    <a:tint val="75000"/>
                  </a:prstClr>
                </a:solidFill>
              </a:rPr>
              <a:pPr/>
              <a:t>3/31/2022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539942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5937823-343A-4D62-9DA3-0A6808AE5B84}" type="datetimeFigureOut">
              <a:rPr lang="en-IN" smtClean="0">
                <a:solidFill>
                  <a:prstClr val="black">
                    <a:tint val="75000"/>
                  </a:prstClr>
                </a:solidFill>
              </a:rPr>
              <a:pPr/>
              <a:t>31-03-2022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9A605E4-F4A8-431F-A642-8CB30D367B0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18620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5"/>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46AC5-040A-42D0-98DF-BB2077B3E62F}" type="datetime1">
              <a:rPr lang="en-US" smtClean="0">
                <a:solidFill>
                  <a:prstClr val="black">
                    <a:tint val="75000"/>
                  </a:prstClr>
                </a:solidFill>
              </a:rPr>
              <a:pPr/>
              <a:t>3/31/2022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547636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B30226E-E8CC-43A4-B367-6FB05E14C463}" type="datetime1">
              <a:rPr lang="en-US" smtClean="0">
                <a:solidFill>
                  <a:prstClr val="black">
                    <a:tint val="75000"/>
                  </a:prstClr>
                </a:solidFill>
              </a:rPr>
              <a:pPr/>
              <a:t>3/31/2022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017201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6E8B4AB-46F0-4992-ADA9-E99AFD58F3E5}" type="datetime1">
              <a:rPr lang="en-US" smtClean="0">
                <a:solidFill>
                  <a:prstClr val="black">
                    <a:tint val="75000"/>
                  </a:prstClr>
                </a:solidFill>
              </a:rPr>
              <a:pPr/>
              <a:t>3/31/2022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953315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5D32172-5543-4A6B-93A0-794FA5A703FD}" type="datetime1">
              <a:rPr lang="en-US" smtClean="0">
                <a:solidFill>
                  <a:prstClr val="black">
                    <a:tint val="75000"/>
                  </a:prstClr>
                </a:solidFill>
              </a:rPr>
              <a:pPr/>
              <a:t>3/31/2022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27029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44D3-6365-4B6F-B63C-6C4DA4DF00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438D43-AD94-4C8F-96C3-E95477DA8D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CF9A02-8522-4BE6-AEE2-33DA837B13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A55E602-0A3C-4FF6-A339-A0A6C8206CDD}"/>
              </a:ext>
            </a:extLst>
          </p:cNvPr>
          <p:cNvSpPr>
            <a:spLocks noGrp="1"/>
          </p:cNvSpPr>
          <p:nvPr>
            <p:ph type="dt" sz="half" idx="10"/>
          </p:nvPr>
        </p:nvSpPr>
        <p:spPr/>
        <p:txBody>
          <a:bodyPr/>
          <a:lstStyle/>
          <a:p>
            <a:fld id="{C18334D6-3AEB-4D6E-8DCF-DBD49F20E890}" type="datetimeFigureOut">
              <a:rPr lang="en-IN" smtClean="0"/>
              <a:t>31-03-2022</a:t>
            </a:fld>
            <a:endParaRPr lang="en-IN" dirty="0"/>
          </a:p>
        </p:txBody>
      </p:sp>
      <p:sp>
        <p:nvSpPr>
          <p:cNvPr id="6" name="Footer Placeholder 5">
            <a:extLst>
              <a:ext uri="{FF2B5EF4-FFF2-40B4-BE49-F238E27FC236}">
                <a16:creationId xmlns:a16="http://schemas.microsoft.com/office/drawing/2014/main" id="{A3F7A1E8-6854-4726-AA95-D1E07147181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8F4FAD8-FF93-46DA-861B-8D550305CF75}"/>
              </a:ext>
            </a:extLst>
          </p:cNvPr>
          <p:cNvSpPr>
            <a:spLocks noGrp="1"/>
          </p:cNvSpPr>
          <p:nvPr>
            <p:ph type="sldNum" sz="quarter" idx="12"/>
          </p:nvPr>
        </p:nvSpPr>
        <p:spPr/>
        <p:txBody>
          <a:bodyPr/>
          <a:lstStyle/>
          <a:p>
            <a:fld id="{BB0120C5-73FC-4B69-B17F-731E4CE36B97}" type="slidenum">
              <a:rPr lang="en-IN" smtClean="0"/>
              <a:t>‹#›</a:t>
            </a:fld>
            <a:endParaRPr lang="en-IN" dirty="0"/>
          </a:p>
        </p:txBody>
      </p:sp>
    </p:spTree>
    <p:extLst>
      <p:ext uri="{BB962C8B-B14F-4D97-AF65-F5344CB8AC3E}">
        <p14:creationId xmlns:p14="http://schemas.microsoft.com/office/powerpoint/2010/main" val="16154723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226814-0DF8-4C5A-9573-6D724D7C4E60}" type="datetime1">
              <a:rPr lang="en-US" smtClean="0">
                <a:solidFill>
                  <a:prstClr val="black">
                    <a:tint val="75000"/>
                  </a:prstClr>
                </a:solidFill>
              </a:rPr>
              <a:pPr/>
              <a:t>3/31/2022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54872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6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CD0C97-931B-4044-921A-A5ADD8E45356}" type="datetime1">
              <a:rPr lang="en-US" smtClean="0">
                <a:solidFill>
                  <a:prstClr val="black">
                    <a:tint val="75000"/>
                  </a:prstClr>
                </a:solidFill>
              </a:rPr>
              <a:pPr/>
              <a:t>3/31/2022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104623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9F46DF-CD58-41B1-B262-643137431CFF}" type="datetime1">
              <a:rPr lang="en-US" smtClean="0">
                <a:solidFill>
                  <a:prstClr val="black">
                    <a:tint val="75000"/>
                  </a:prstClr>
                </a:solidFill>
              </a:rPr>
              <a:pPr/>
              <a:t>3/31/2022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76693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6A8CA39-18FC-4D6D-B559-1523F43E3D4D}" type="datetime1">
              <a:rPr lang="en-US" smtClean="0">
                <a:solidFill>
                  <a:prstClr val="black">
                    <a:tint val="75000"/>
                  </a:prstClr>
                </a:solidFill>
              </a:rPr>
              <a:pPr/>
              <a:t>3/31/2022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025048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3"/>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5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960839D-E7E4-4967-B2CA-FC8AB637A2BB}" type="datetime1">
              <a:rPr lang="en-US" smtClean="0">
                <a:solidFill>
                  <a:prstClr val="black">
                    <a:tint val="75000"/>
                  </a:prstClr>
                </a:solidFill>
              </a:rPr>
              <a:pPr/>
              <a:t>3/31/2022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655070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323B-05AA-42B4-AFF6-464F6B9D79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3870A15-9678-46DE-BCEB-F3B91797E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B6DF52-BC40-4370-813B-97B5DC6D8260}"/>
              </a:ext>
            </a:extLst>
          </p:cNvPr>
          <p:cNvSpPr>
            <a:spLocks noGrp="1"/>
          </p:cNvSpPr>
          <p:nvPr>
            <p:ph type="dt" sz="half" idx="10"/>
          </p:nvPr>
        </p:nvSpPr>
        <p:spPr/>
        <p:txBody>
          <a:body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32A53628-9D8A-499B-AD5F-4B04750879D9}"/>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F4E002EB-94D3-4A09-98CB-98938B3504E3}"/>
              </a:ext>
            </a:extLst>
          </p:cNvPr>
          <p:cNvSpPr>
            <a:spLocks noGrp="1"/>
          </p:cNvSpPr>
          <p:nvPr>
            <p:ph type="sldNum" sz="quarter" idx="12"/>
          </p:nvPr>
        </p:nvSpPr>
        <p:spPr/>
        <p:txBody>
          <a:body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912593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F85F-4262-47D9-A74E-9508AC425F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75B9A9-1736-40AC-B85B-E54E225317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638793-F019-40DB-A4C5-AD3C2B30ACE7}"/>
              </a:ext>
            </a:extLst>
          </p:cNvPr>
          <p:cNvSpPr>
            <a:spLocks noGrp="1"/>
          </p:cNvSpPr>
          <p:nvPr>
            <p:ph type="dt" sz="half" idx="10"/>
          </p:nvPr>
        </p:nvSpPr>
        <p:spPr/>
        <p:txBody>
          <a:body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13965134-E7AA-4674-A5FC-A23D32E30916}"/>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BCE5357D-BDA4-45A2-9D3E-FDCBF089C769}"/>
              </a:ext>
            </a:extLst>
          </p:cNvPr>
          <p:cNvSpPr>
            <a:spLocks noGrp="1"/>
          </p:cNvSpPr>
          <p:nvPr>
            <p:ph type="sldNum" sz="quarter" idx="12"/>
          </p:nvPr>
        </p:nvSpPr>
        <p:spPr/>
        <p:txBody>
          <a:body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06875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0269-49EC-415C-9E79-C9ECA556CBBE}"/>
              </a:ext>
            </a:extLst>
          </p:cNvPr>
          <p:cNvSpPr>
            <a:spLocks noGrp="1"/>
          </p:cNvSpPr>
          <p:nvPr>
            <p:ph type="title"/>
          </p:nvPr>
        </p:nvSpPr>
        <p:spPr>
          <a:xfrm>
            <a:off x="831851" y="170974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09CBC5E-576A-4870-B9E1-8BC6D783A3DD}"/>
              </a:ext>
            </a:extLst>
          </p:cNvPr>
          <p:cNvSpPr>
            <a:spLocks noGrp="1"/>
          </p:cNvSpPr>
          <p:nvPr>
            <p:ph type="body" idx="1"/>
          </p:nvPr>
        </p:nvSpPr>
        <p:spPr>
          <a:xfrm>
            <a:off x="831851" y="458947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669E40-683B-4B1B-AC69-07E0A309BCFE}"/>
              </a:ext>
            </a:extLst>
          </p:cNvPr>
          <p:cNvSpPr>
            <a:spLocks noGrp="1"/>
          </p:cNvSpPr>
          <p:nvPr>
            <p:ph type="dt" sz="half" idx="10"/>
          </p:nvPr>
        </p:nvSpPr>
        <p:spPr/>
        <p:txBody>
          <a:body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45086FE4-DFC8-446E-BB19-EC87D1922C73}"/>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89F29521-B071-4BF9-A30D-1951F19355A2}"/>
              </a:ext>
            </a:extLst>
          </p:cNvPr>
          <p:cNvSpPr>
            <a:spLocks noGrp="1"/>
          </p:cNvSpPr>
          <p:nvPr>
            <p:ph type="sldNum" sz="quarter" idx="12"/>
          </p:nvPr>
        </p:nvSpPr>
        <p:spPr/>
        <p:txBody>
          <a:body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092785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44D3-6365-4B6F-B63C-6C4DA4DF00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438D43-AD94-4C8F-96C3-E95477DA8D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CF9A02-8522-4BE6-AEE2-33DA837B13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A55E602-0A3C-4FF6-A339-A0A6C8206CDD}"/>
              </a:ext>
            </a:extLst>
          </p:cNvPr>
          <p:cNvSpPr>
            <a:spLocks noGrp="1"/>
          </p:cNvSpPr>
          <p:nvPr>
            <p:ph type="dt" sz="half" idx="10"/>
          </p:nvPr>
        </p:nvSpPr>
        <p:spPr/>
        <p:txBody>
          <a:body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A3F7A1E8-6854-4726-AA95-D1E071471810}"/>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18F4FAD8-FF93-46DA-861B-8D550305CF75}"/>
              </a:ext>
            </a:extLst>
          </p:cNvPr>
          <p:cNvSpPr>
            <a:spLocks noGrp="1"/>
          </p:cNvSpPr>
          <p:nvPr>
            <p:ph type="sldNum" sz="quarter" idx="12"/>
          </p:nvPr>
        </p:nvSpPr>
        <p:spPr/>
        <p:txBody>
          <a:body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380887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AA4F-AF16-406A-958E-A036B52936B3}"/>
              </a:ext>
            </a:extLst>
          </p:cNvPr>
          <p:cNvSpPr>
            <a:spLocks noGrp="1"/>
          </p:cNvSpPr>
          <p:nvPr>
            <p:ph type="title"/>
          </p:nvPr>
        </p:nvSpPr>
        <p:spPr>
          <a:xfrm>
            <a:off x="839788" y="365129"/>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0DB920-D199-4F6F-99ED-E483822DA34A}"/>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755B1-BFB1-4737-A335-1CC63FE636C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96DEA4-2A65-477A-A9D5-0B5D45928823}"/>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1E33A-B3EA-44BE-BB4E-1AE15A76686C}"/>
              </a:ext>
            </a:extLst>
          </p:cNvPr>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C8546D-9207-4212-B0D7-F2C3BD691186}"/>
              </a:ext>
            </a:extLst>
          </p:cNvPr>
          <p:cNvSpPr>
            <a:spLocks noGrp="1"/>
          </p:cNvSpPr>
          <p:nvPr>
            <p:ph type="dt" sz="half" idx="10"/>
          </p:nvPr>
        </p:nvSpPr>
        <p:spPr/>
        <p:txBody>
          <a:body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8" name="Footer Placeholder 7">
            <a:extLst>
              <a:ext uri="{FF2B5EF4-FFF2-40B4-BE49-F238E27FC236}">
                <a16:creationId xmlns:a16="http://schemas.microsoft.com/office/drawing/2014/main" id="{2C6C0948-3840-44AB-BAB0-CF00DBC5B577}"/>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a16="http://schemas.microsoft.com/office/drawing/2014/main" id="{E9D488C5-1759-46A7-B6A2-A04727E9A5DA}"/>
              </a:ext>
            </a:extLst>
          </p:cNvPr>
          <p:cNvSpPr>
            <a:spLocks noGrp="1"/>
          </p:cNvSpPr>
          <p:nvPr>
            <p:ph type="sldNum" sz="quarter" idx="12"/>
          </p:nvPr>
        </p:nvSpPr>
        <p:spPr/>
        <p:txBody>
          <a:body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23592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AA4F-AF16-406A-958E-A036B52936B3}"/>
              </a:ext>
            </a:extLst>
          </p:cNvPr>
          <p:cNvSpPr>
            <a:spLocks noGrp="1"/>
          </p:cNvSpPr>
          <p:nvPr>
            <p:ph type="title"/>
          </p:nvPr>
        </p:nvSpPr>
        <p:spPr>
          <a:xfrm>
            <a:off x="839788" y="365129"/>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0DB920-D199-4F6F-99ED-E483822DA34A}"/>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755B1-BFB1-4737-A335-1CC63FE636C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96DEA4-2A65-477A-A9D5-0B5D45928823}"/>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1E33A-B3EA-44BE-BB4E-1AE15A76686C}"/>
              </a:ext>
            </a:extLst>
          </p:cNvPr>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C8546D-9207-4212-B0D7-F2C3BD691186}"/>
              </a:ext>
            </a:extLst>
          </p:cNvPr>
          <p:cNvSpPr>
            <a:spLocks noGrp="1"/>
          </p:cNvSpPr>
          <p:nvPr>
            <p:ph type="dt" sz="half" idx="10"/>
          </p:nvPr>
        </p:nvSpPr>
        <p:spPr/>
        <p:txBody>
          <a:bodyPr/>
          <a:lstStyle/>
          <a:p>
            <a:fld id="{C18334D6-3AEB-4D6E-8DCF-DBD49F20E890}" type="datetimeFigureOut">
              <a:rPr lang="en-IN" smtClean="0"/>
              <a:t>31-03-2022</a:t>
            </a:fld>
            <a:endParaRPr lang="en-IN" dirty="0"/>
          </a:p>
        </p:txBody>
      </p:sp>
      <p:sp>
        <p:nvSpPr>
          <p:cNvPr id="8" name="Footer Placeholder 7">
            <a:extLst>
              <a:ext uri="{FF2B5EF4-FFF2-40B4-BE49-F238E27FC236}">
                <a16:creationId xmlns:a16="http://schemas.microsoft.com/office/drawing/2014/main" id="{2C6C0948-3840-44AB-BAB0-CF00DBC5B577}"/>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E9D488C5-1759-46A7-B6A2-A04727E9A5DA}"/>
              </a:ext>
            </a:extLst>
          </p:cNvPr>
          <p:cNvSpPr>
            <a:spLocks noGrp="1"/>
          </p:cNvSpPr>
          <p:nvPr>
            <p:ph type="sldNum" sz="quarter" idx="12"/>
          </p:nvPr>
        </p:nvSpPr>
        <p:spPr/>
        <p:txBody>
          <a:bodyPr/>
          <a:lstStyle/>
          <a:p>
            <a:fld id="{BB0120C5-73FC-4B69-B17F-731E4CE36B97}" type="slidenum">
              <a:rPr lang="en-IN" smtClean="0"/>
              <a:t>‹#›</a:t>
            </a:fld>
            <a:endParaRPr lang="en-IN" dirty="0"/>
          </a:p>
        </p:txBody>
      </p:sp>
    </p:spTree>
    <p:extLst>
      <p:ext uri="{BB962C8B-B14F-4D97-AF65-F5344CB8AC3E}">
        <p14:creationId xmlns:p14="http://schemas.microsoft.com/office/powerpoint/2010/main" val="32547734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838A-04EC-48A7-AC63-84630A8F6E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C0882E3-80F0-4B3E-AD5B-C7D06B3DB476}"/>
              </a:ext>
            </a:extLst>
          </p:cNvPr>
          <p:cNvSpPr>
            <a:spLocks noGrp="1"/>
          </p:cNvSpPr>
          <p:nvPr>
            <p:ph type="dt" sz="half" idx="10"/>
          </p:nvPr>
        </p:nvSpPr>
        <p:spPr/>
        <p:txBody>
          <a:body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id="{F451D070-13DC-4473-9E83-C8778B80008C}"/>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id="{E92B4116-BBDE-4F93-8019-CD372E8EE537}"/>
              </a:ext>
            </a:extLst>
          </p:cNvPr>
          <p:cNvSpPr>
            <a:spLocks noGrp="1"/>
          </p:cNvSpPr>
          <p:nvPr>
            <p:ph type="sldNum" sz="quarter" idx="12"/>
          </p:nvPr>
        </p:nvSpPr>
        <p:spPr/>
        <p:txBody>
          <a:body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207024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F47C6-0CEE-4C31-8359-D01DA1BE0DCE}"/>
              </a:ext>
            </a:extLst>
          </p:cNvPr>
          <p:cNvSpPr>
            <a:spLocks noGrp="1"/>
          </p:cNvSpPr>
          <p:nvPr>
            <p:ph type="dt" sz="half" idx="10"/>
          </p:nvPr>
        </p:nvSpPr>
        <p:spPr/>
        <p:txBody>
          <a:body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id="{D98450C4-C640-43AA-BAA2-CCCD48305469}"/>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id="{A50ED8A2-C60A-4615-BFD2-454428B8581A}"/>
              </a:ext>
            </a:extLst>
          </p:cNvPr>
          <p:cNvSpPr>
            <a:spLocks noGrp="1"/>
          </p:cNvSpPr>
          <p:nvPr>
            <p:ph type="sldNum" sz="quarter" idx="12"/>
          </p:nvPr>
        </p:nvSpPr>
        <p:spPr/>
        <p:txBody>
          <a:body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482731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C39C-7DC9-4243-ADAB-F80F53F9D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D501285-0B0F-423E-814F-CAAA262D94C1}"/>
              </a:ext>
            </a:extLst>
          </p:cNvPr>
          <p:cNvSpPr>
            <a:spLocks noGrp="1"/>
          </p:cNvSpPr>
          <p:nvPr>
            <p:ph idx="1"/>
          </p:nvPr>
        </p:nvSpPr>
        <p:spPr>
          <a:xfrm>
            <a:off x="5183188" y="98743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99712E-6BBE-4977-A4FB-8E0570CDB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2C3BEA-A652-4856-A57F-1EB6BADFF66B}"/>
              </a:ext>
            </a:extLst>
          </p:cNvPr>
          <p:cNvSpPr>
            <a:spLocks noGrp="1"/>
          </p:cNvSpPr>
          <p:nvPr>
            <p:ph type="dt" sz="half" idx="10"/>
          </p:nvPr>
        </p:nvSpPr>
        <p:spPr/>
        <p:txBody>
          <a:body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51D2E28E-90E6-4AAE-ADEB-7CFC8FAD49FE}"/>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CEBF3C36-6B21-4F11-B3C8-F5DB94F0EC23}"/>
              </a:ext>
            </a:extLst>
          </p:cNvPr>
          <p:cNvSpPr>
            <a:spLocks noGrp="1"/>
          </p:cNvSpPr>
          <p:nvPr>
            <p:ph type="sldNum" sz="quarter" idx="12"/>
          </p:nvPr>
        </p:nvSpPr>
        <p:spPr/>
        <p:txBody>
          <a:body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57205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09AF-424E-40D9-BCBB-BD5358F55A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64F1EC-EC83-44E6-8426-73D417F6398F}"/>
              </a:ext>
            </a:extLst>
          </p:cNvPr>
          <p:cNvSpPr>
            <a:spLocks noGrp="1"/>
          </p:cNvSpPr>
          <p:nvPr>
            <p:ph type="pic" idx="1"/>
          </p:nvPr>
        </p:nvSpPr>
        <p:spPr>
          <a:xfrm>
            <a:off x="5183188" y="98743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1C02DD-A13C-4339-8EAC-5690D870A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7169D-FF4C-4883-85B3-1CE95E118686}"/>
              </a:ext>
            </a:extLst>
          </p:cNvPr>
          <p:cNvSpPr>
            <a:spLocks noGrp="1"/>
          </p:cNvSpPr>
          <p:nvPr>
            <p:ph type="dt" sz="half" idx="10"/>
          </p:nvPr>
        </p:nvSpPr>
        <p:spPr/>
        <p:txBody>
          <a:body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C794D992-9586-4C8B-93C1-DCA0EBE105C1}"/>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D1684B05-24F8-4F9F-BDBE-2A03AD058312}"/>
              </a:ext>
            </a:extLst>
          </p:cNvPr>
          <p:cNvSpPr>
            <a:spLocks noGrp="1"/>
          </p:cNvSpPr>
          <p:nvPr>
            <p:ph type="sldNum" sz="quarter" idx="12"/>
          </p:nvPr>
        </p:nvSpPr>
        <p:spPr/>
        <p:txBody>
          <a:body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926717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30B9-92EF-44D9-9A3E-B73BB49C56C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941DE1-9018-4FFF-A9F1-C275816764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F8C8F0-48DE-4CC2-8C65-7F10DCFC11C8}"/>
              </a:ext>
            </a:extLst>
          </p:cNvPr>
          <p:cNvSpPr>
            <a:spLocks noGrp="1"/>
          </p:cNvSpPr>
          <p:nvPr>
            <p:ph type="dt" sz="half" idx="10"/>
          </p:nvPr>
        </p:nvSpPr>
        <p:spPr/>
        <p:txBody>
          <a:body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85977B69-794C-46CE-973B-1C6BDD5C6008}"/>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4D4CC373-CE98-47DE-A444-185D86611393}"/>
              </a:ext>
            </a:extLst>
          </p:cNvPr>
          <p:cNvSpPr>
            <a:spLocks noGrp="1"/>
          </p:cNvSpPr>
          <p:nvPr>
            <p:ph type="sldNum" sz="quarter" idx="12"/>
          </p:nvPr>
        </p:nvSpPr>
        <p:spPr/>
        <p:txBody>
          <a:body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151162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8AC249-C01E-4BF0-92A2-E99223892056}"/>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D1E628-0AF9-4842-B88C-408A68A71AD6}"/>
              </a:ext>
            </a:extLst>
          </p:cNvPr>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CFBE65-4D69-48A0-B941-89CE9532C6C2}"/>
              </a:ext>
            </a:extLst>
          </p:cNvPr>
          <p:cNvSpPr>
            <a:spLocks noGrp="1"/>
          </p:cNvSpPr>
          <p:nvPr>
            <p:ph type="dt" sz="half" idx="10"/>
          </p:nvPr>
        </p:nvSpPr>
        <p:spPr/>
        <p:txBody>
          <a:body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0D5E49BB-2784-4079-8261-4B2F60CCD768}"/>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F85C0D60-8ED0-4AF3-993B-1D1C5FE6E79E}"/>
              </a:ext>
            </a:extLst>
          </p:cNvPr>
          <p:cNvSpPr>
            <a:spLocks noGrp="1"/>
          </p:cNvSpPr>
          <p:nvPr>
            <p:ph type="sldNum" sz="quarter" idx="12"/>
          </p:nvPr>
        </p:nvSpPr>
        <p:spPr/>
        <p:txBody>
          <a:body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56884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7D5BB69-DE79-4A23-A1CC-01AD0CB446F5}" type="datetime1">
              <a:rPr lang="en-US" smtClean="0">
                <a:solidFill>
                  <a:prstClr val="black">
                    <a:tint val="75000"/>
                  </a:prstClr>
                </a:solidFill>
              </a:rPr>
              <a:pPr/>
              <a:t>3/31/2022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85426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5937823-343A-4D62-9DA3-0A6808AE5B84}" type="datetimeFigureOut">
              <a:rPr lang="en-IN" smtClean="0">
                <a:solidFill>
                  <a:prstClr val="black">
                    <a:tint val="75000"/>
                  </a:prstClr>
                </a:solidFill>
              </a:rPr>
              <a:pPr/>
              <a:t>31-03-2022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9A605E4-F4A8-431F-A642-8CB30D367B0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225617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46AC5-040A-42D0-98DF-BB2077B3E62F}" type="datetime1">
              <a:rPr lang="en-US" smtClean="0">
                <a:solidFill>
                  <a:prstClr val="black">
                    <a:tint val="75000"/>
                  </a:prstClr>
                </a:solidFill>
              </a:rPr>
              <a:pPr/>
              <a:t>3/31/2022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542522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B30226E-E8CC-43A4-B367-6FB05E14C463}" type="datetime1">
              <a:rPr lang="en-US" smtClean="0">
                <a:solidFill>
                  <a:prstClr val="black">
                    <a:tint val="75000"/>
                  </a:prstClr>
                </a:solidFill>
              </a:rPr>
              <a:pPr/>
              <a:t>3/31/2022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84802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838A-04EC-48A7-AC63-84630A8F6E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C0882E3-80F0-4B3E-AD5B-C7D06B3DB476}"/>
              </a:ext>
            </a:extLst>
          </p:cNvPr>
          <p:cNvSpPr>
            <a:spLocks noGrp="1"/>
          </p:cNvSpPr>
          <p:nvPr>
            <p:ph type="dt" sz="half" idx="10"/>
          </p:nvPr>
        </p:nvSpPr>
        <p:spPr/>
        <p:txBody>
          <a:bodyPr/>
          <a:lstStyle/>
          <a:p>
            <a:fld id="{C18334D6-3AEB-4D6E-8DCF-DBD49F20E890}" type="datetimeFigureOut">
              <a:rPr lang="en-IN" smtClean="0"/>
              <a:t>31-03-2022</a:t>
            </a:fld>
            <a:endParaRPr lang="en-IN" dirty="0"/>
          </a:p>
        </p:txBody>
      </p:sp>
      <p:sp>
        <p:nvSpPr>
          <p:cNvPr id="4" name="Footer Placeholder 3">
            <a:extLst>
              <a:ext uri="{FF2B5EF4-FFF2-40B4-BE49-F238E27FC236}">
                <a16:creationId xmlns:a16="http://schemas.microsoft.com/office/drawing/2014/main" id="{F451D070-13DC-4473-9E83-C8778B80008C}"/>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E92B4116-BBDE-4F93-8019-CD372E8EE537}"/>
              </a:ext>
            </a:extLst>
          </p:cNvPr>
          <p:cNvSpPr>
            <a:spLocks noGrp="1"/>
          </p:cNvSpPr>
          <p:nvPr>
            <p:ph type="sldNum" sz="quarter" idx="12"/>
          </p:nvPr>
        </p:nvSpPr>
        <p:spPr/>
        <p:txBody>
          <a:bodyPr/>
          <a:lstStyle/>
          <a:p>
            <a:fld id="{BB0120C5-73FC-4B69-B17F-731E4CE36B97}" type="slidenum">
              <a:rPr lang="en-IN" smtClean="0"/>
              <a:t>‹#›</a:t>
            </a:fld>
            <a:endParaRPr lang="en-IN" dirty="0"/>
          </a:p>
        </p:txBody>
      </p:sp>
    </p:spTree>
    <p:extLst>
      <p:ext uri="{BB962C8B-B14F-4D97-AF65-F5344CB8AC3E}">
        <p14:creationId xmlns:p14="http://schemas.microsoft.com/office/powerpoint/2010/main" val="3585935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6E8B4AB-46F0-4992-ADA9-E99AFD58F3E5}" type="datetime1">
              <a:rPr lang="en-US" smtClean="0">
                <a:solidFill>
                  <a:prstClr val="black">
                    <a:tint val="75000"/>
                  </a:prstClr>
                </a:solidFill>
              </a:rPr>
              <a:pPr/>
              <a:t>3/31/2022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563931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5D32172-5543-4A6B-93A0-794FA5A703FD}" type="datetime1">
              <a:rPr lang="en-US" smtClean="0">
                <a:solidFill>
                  <a:prstClr val="black">
                    <a:tint val="75000"/>
                  </a:prstClr>
                </a:solidFill>
              </a:rPr>
              <a:pPr/>
              <a:t>3/31/2022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621501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226814-0DF8-4C5A-9573-6D724D7C4E60}" type="datetime1">
              <a:rPr lang="en-US" smtClean="0">
                <a:solidFill>
                  <a:prstClr val="black">
                    <a:tint val="75000"/>
                  </a:prstClr>
                </a:solidFill>
              </a:rPr>
              <a:pPr/>
              <a:t>3/31/2022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53758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CD0C97-931B-4044-921A-A5ADD8E45356}" type="datetime1">
              <a:rPr lang="en-US" smtClean="0">
                <a:solidFill>
                  <a:prstClr val="black">
                    <a:tint val="75000"/>
                  </a:prstClr>
                </a:solidFill>
              </a:rPr>
              <a:pPr/>
              <a:t>3/31/2022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296031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9F46DF-CD58-41B1-B262-643137431CFF}" type="datetime1">
              <a:rPr lang="en-US" smtClean="0">
                <a:solidFill>
                  <a:prstClr val="black">
                    <a:tint val="75000"/>
                  </a:prstClr>
                </a:solidFill>
              </a:rPr>
              <a:pPr/>
              <a:t>3/31/2022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171708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6A8CA39-18FC-4D6D-B559-1523F43E3D4D}" type="datetime1">
              <a:rPr lang="en-US" smtClean="0">
                <a:solidFill>
                  <a:prstClr val="black">
                    <a:tint val="75000"/>
                  </a:prstClr>
                </a:solidFill>
              </a:rPr>
              <a:pPr/>
              <a:t>3/31/2022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75783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960839D-E7E4-4967-B2CA-FC8AB637A2BB}" type="datetime1">
              <a:rPr lang="en-US" smtClean="0">
                <a:solidFill>
                  <a:prstClr val="black">
                    <a:tint val="75000"/>
                  </a:prstClr>
                </a:solidFill>
              </a:rPr>
              <a:pPr/>
              <a:t>3/31/2022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84E27E3F-A20F-4B99-86BB-D3F9E69504B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2818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F47C6-0CEE-4C31-8359-D01DA1BE0DCE}"/>
              </a:ext>
            </a:extLst>
          </p:cNvPr>
          <p:cNvSpPr>
            <a:spLocks noGrp="1"/>
          </p:cNvSpPr>
          <p:nvPr>
            <p:ph type="dt" sz="half" idx="10"/>
          </p:nvPr>
        </p:nvSpPr>
        <p:spPr/>
        <p:txBody>
          <a:bodyPr/>
          <a:lstStyle/>
          <a:p>
            <a:fld id="{C18334D6-3AEB-4D6E-8DCF-DBD49F20E890}" type="datetimeFigureOut">
              <a:rPr lang="en-IN" smtClean="0"/>
              <a:t>31-03-2022</a:t>
            </a:fld>
            <a:endParaRPr lang="en-IN" dirty="0"/>
          </a:p>
        </p:txBody>
      </p:sp>
      <p:sp>
        <p:nvSpPr>
          <p:cNvPr id="3" name="Footer Placeholder 2">
            <a:extLst>
              <a:ext uri="{FF2B5EF4-FFF2-40B4-BE49-F238E27FC236}">
                <a16:creationId xmlns:a16="http://schemas.microsoft.com/office/drawing/2014/main" id="{D98450C4-C640-43AA-BAA2-CCCD48305469}"/>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A50ED8A2-C60A-4615-BFD2-454428B8581A}"/>
              </a:ext>
            </a:extLst>
          </p:cNvPr>
          <p:cNvSpPr>
            <a:spLocks noGrp="1"/>
          </p:cNvSpPr>
          <p:nvPr>
            <p:ph type="sldNum" sz="quarter" idx="12"/>
          </p:nvPr>
        </p:nvSpPr>
        <p:spPr/>
        <p:txBody>
          <a:bodyPr/>
          <a:lstStyle/>
          <a:p>
            <a:fld id="{BB0120C5-73FC-4B69-B17F-731E4CE36B97}" type="slidenum">
              <a:rPr lang="en-IN" smtClean="0"/>
              <a:t>‹#›</a:t>
            </a:fld>
            <a:endParaRPr lang="en-IN" dirty="0"/>
          </a:p>
        </p:txBody>
      </p:sp>
    </p:spTree>
    <p:extLst>
      <p:ext uri="{BB962C8B-B14F-4D97-AF65-F5344CB8AC3E}">
        <p14:creationId xmlns:p14="http://schemas.microsoft.com/office/powerpoint/2010/main" val="174464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C39C-7DC9-4243-ADAB-F80F53F9D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D501285-0B0F-423E-814F-CAAA262D94C1}"/>
              </a:ext>
            </a:extLst>
          </p:cNvPr>
          <p:cNvSpPr>
            <a:spLocks noGrp="1"/>
          </p:cNvSpPr>
          <p:nvPr>
            <p:ph idx="1"/>
          </p:nvPr>
        </p:nvSpPr>
        <p:spPr>
          <a:xfrm>
            <a:off x="5183188" y="987443"/>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99712E-6BBE-4977-A4FB-8E0570CDB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2C3BEA-A652-4856-A57F-1EB6BADFF66B}"/>
              </a:ext>
            </a:extLst>
          </p:cNvPr>
          <p:cNvSpPr>
            <a:spLocks noGrp="1"/>
          </p:cNvSpPr>
          <p:nvPr>
            <p:ph type="dt" sz="half" idx="10"/>
          </p:nvPr>
        </p:nvSpPr>
        <p:spPr/>
        <p:txBody>
          <a:bodyPr/>
          <a:lstStyle/>
          <a:p>
            <a:fld id="{C18334D6-3AEB-4D6E-8DCF-DBD49F20E890}" type="datetimeFigureOut">
              <a:rPr lang="en-IN" smtClean="0"/>
              <a:t>31-03-2022</a:t>
            </a:fld>
            <a:endParaRPr lang="en-IN" dirty="0"/>
          </a:p>
        </p:txBody>
      </p:sp>
      <p:sp>
        <p:nvSpPr>
          <p:cNvPr id="6" name="Footer Placeholder 5">
            <a:extLst>
              <a:ext uri="{FF2B5EF4-FFF2-40B4-BE49-F238E27FC236}">
                <a16:creationId xmlns:a16="http://schemas.microsoft.com/office/drawing/2014/main" id="{51D2E28E-90E6-4AAE-ADEB-7CFC8FAD49F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EBF3C36-6B21-4F11-B3C8-F5DB94F0EC23}"/>
              </a:ext>
            </a:extLst>
          </p:cNvPr>
          <p:cNvSpPr>
            <a:spLocks noGrp="1"/>
          </p:cNvSpPr>
          <p:nvPr>
            <p:ph type="sldNum" sz="quarter" idx="12"/>
          </p:nvPr>
        </p:nvSpPr>
        <p:spPr/>
        <p:txBody>
          <a:bodyPr/>
          <a:lstStyle/>
          <a:p>
            <a:fld id="{BB0120C5-73FC-4B69-B17F-731E4CE36B97}" type="slidenum">
              <a:rPr lang="en-IN" smtClean="0"/>
              <a:t>‹#›</a:t>
            </a:fld>
            <a:endParaRPr lang="en-IN" dirty="0"/>
          </a:p>
        </p:txBody>
      </p:sp>
    </p:spTree>
    <p:extLst>
      <p:ext uri="{BB962C8B-B14F-4D97-AF65-F5344CB8AC3E}">
        <p14:creationId xmlns:p14="http://schemas.microsoft.com/office/powerpoint/2010/main" val="2698086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09AF-424E-40D9-BCBB-BD5358F55A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64F1EC-EC83-44E6-8426-73D417F6398F}"/>
              </a:ext>
            </a:extLst>
          </p:cNvPr>
          <p:cNvSpPr>
            <a:spLocks noGrp="1"/>
          </p:cNvSpPr>
          <p:nvPr>
            <p:ph type="pic" idx="1"/>
          </p:nvPr>
        </p:nvSpPr>
        <p:spPr>
          <a:xfrm>
            <a:off x="5183188" y="98744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281C02DD-A13C-4339-8EAC-5690D870A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7169D-FF4C-4883-85B3-1CE95E118686}"/>
              </a:ext>
            </a:extLst>
          </p:cNvPr>
          <p:cNvSpPr>
            <a:spLocks noGrp="1"/>
          </p:cNvSpPr>
          <p:nvPr>
            <p:ph type="dt" sz="half" idx="10"/>
          </p:nvPr>
        </p:nvSpPr>
        <p:spPr/>
        <p:txBody>
          <a:bodyPr/>
          <a:lstStyle/>
          <a:p>
            <a:fld id="{C18334D6-3AEB-4D6E-8DCF-DBD49F20E890}" type="datetimeFigureOut">
              <a:rPr lang="en-IN" smtClean="0"/>
              <a:t>31-03-2022</a:t>
            </a:fld>
            <a:endParaRPr lang="en-IN" dirty="0"/>
          </a:p>
        </p:txBody>
      </p:sp>
      <p:sp>
        <p:nvSpPr>
          <p:cNvPr id="6" name="Footer Placeholder 5">
            <a:extLst>
              <a:ext uri="{FF2B5EF4-FFF2-40B4-BE49-F238E27FC236}">
                <a16:creationId xmlns:a16="http://schemas.microsoft.com/office/drawing/2014/main" id="{C794D992-9586-4C8B-93C1-DCA0EBE105C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1684B05-24F8-4F9F-BDBE-2A03AD058312}"/>
              </a:ext>
            </a:extLst>
          </p:cNvPr>
          <p:cNvSpPr>
            <a:spLocks noGrp="1"/>
          </p:cNvSpPr>
          <p:nvPr>
            <p:ph type="sldNum" sz="quarter" idx="12"/>
          </p:nvPr>
        </p:nvSpPr>
        <p:spPr/>
        <p:txBody>
          <a:bodyPr/>
          <a:lstStyle/>
          <a:p>
            <a:fld id="{BB0120C5-73FC-4B69-B17F-731E4CE36B97}" type="slidenum">
              <a:rPr lang="en-IN" smtClean="0"/>
              <a:t>‹#›</a:t>
            </a:fld>
            <a:endParaRPr lang="en-IN" dirty="0"/>
          </a:p>
        </p:txBody>
      </p:sp>
    </p:spTree>
    <p:extLst>
      <p:ext uri="{BB962C8B-B14F-4D97-AF65-F5344CB8AC3E}">
        <p14:creationId xmlns:p14="http://schemas.microsoft.com/office/powerpoint/2010/main" val="2385058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EFAA7-CC37-4F11-AE42-56970A30EEBF}"/>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5942EE-E515-4F68-A67C-D9E1A767F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3A23DD-E3D8-4E57-B472-2E1377697E2A}"/>
              </a:ext>
            </a:extLst>
          </p:cNvPr>
          <p:cNvSpPr>
            <a:spLocks noGrp="1"/>
          </p:cNvSpPr>
          <p:nvPr>
            <p:ph type="dt" sz="half" idx="2"/>
          </p:nvPr>
        </p:nvSpPr>
        <p:spPr>
          <a:xfrm>
            <a:off x="838200" y="635636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334D6-3AEB-4D6E-8DCF-DBD49F20E890}" type="datetimeFigureOut">
              <a:rPr lang="en-IN" smtClean="0"/>
              <a:t>31-03-2022</a:t>
            </a:fld>
            <a:endParaRPr lang="en-IN" dirty="0"/>
          </a:p>
        </p:txBody>
      </p:sp>
      <p:sp>
        <p:nvSpPr>
          <p:cNvPr id="5" name="Footer Placeholder 4">
            <a:extLst>
              <a:ext uri="{FF2B5EF4-FFF2-40B4-BE49-F238E27FC236}">
                <a16:creationId xmlns:a16="http://schemas.microsoft.com/office/drawing/2014/main" id="{534AE726-FBF4-46ED-A4BC-4E7B40AF3D09}"/>
              </a:ext>
            </a:extLst>
          </p:cNvPr>
          <p:cNvSpPr>
            <a:spLocks noGrp="1"/>
          </p:cNvSpPr>
          <p:nvPr>
            <p:ph type="ftr" sz="quarter" idx="3"/>
          </p:nvPr>
        </p:nvSpPr>
        <p:spPr>
          <a:xfrm>
            <a:off x="4038600" y="635636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71F16F8D-F1AC-4783-A6D4-73822657D460}"/>
              </a:ext>
            </a:extLst>
          </p:cNvPr>
          <p:cNvSpPr>
            <a:spLocks noGrp="1"/>
          </p:cNvSpPr>
          <p:nvPr>
            <p:ph type="sldNum" sz="quarter" idx="4"/>
          </p:nvPr>
        </p:nvSpPr>
        <p:spPr>
          <a:xfrm>
            <a:off x="8610600" y="635636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120C5-73FC-4B69-B17F-731E4CE36B97}" type="slidenum">
              <a:rPr lang="en-IN" smtClean="0"/>
              <a:t>‹#›</a:t>
            </a:fld>
            <a:endParaRPr lang="en-IN" dirty="0"/>
          </a:p>
        </p:txBody>
      </p:sp>
    </p:spTree>
    <p:extLst>
      <p:ext uri="{BB962C8B-B14F-4D97-AF65-F5344CB8AC3E}">
        <p14:creationId xmlns:p14="http://schemas.microsoft.com/office/powerpoint/2010/main" val="1664894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9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000000"/>
              </a:buClr>
              <a:buFont typeface="Arial"/>
              <a:buNone/>
            </a:pPr>
            <a:endParaRPr lang="en-IN" kern="0">
              <a:solidFill>
                <a:srgbClr val="000000">
                  <a:tint val="75000"/>
                </a:srgbClr>
              </a:solidFill>
              <a:latin typeface="Arial"/>
              <a:cs typeface="Arial"/>
              <a:sym typeface="Arial"/>
            </a:endParaRPr>
          </a:p>
        </p:txBody>
      </p:sp>
      <p:sp>
        <p:nvSpPr>
          <p:cNvPr id="5" name="Footer Placeholder 4"/>
          <p:cNvSpPr>
            <a:spLocks noGrp="1"/>
          </p:cNvSpPr>
          <p:nvPr>
            <p:ph type="ftr" sz="quarter" idx="3"/>
          </p:nvPr>
        </p:nvSpPr>
        <p:spPr>
          <a:xfrm>
            <a:off x="4165600" y="635639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buClr>
                <a:srgbClr val="000000"/>
              </a:buClr>
              <a:buFont typeface="Arial"/>
              <a:buNone/>
            </a:pPr>
            <a:endParaRPr lang="en-IN" kern="0">
              <a:solidFill>
                <a:srgbClr val="000000">
                  <a:tint val="75000"/>
                </a:srgbClr>
              </a:solidFill>
              <a:latin typeface="Arial"/>
              <a:cs typeface="Arial"/>
              <a:sym typeface="Arial"/>
            </a:endParaRPr>
          </a:p>
        </p:txBody>
      </p:sp>
      <p:sp>
        <p:nvSpPr>
          <p:cNvPr id="6" name="Slide Number Placeholder 5"/>
          <p:cNvSpPr>
            <a:spLocks noGrp="1"/>
          </p:cNvSpPr>
          <p:nvPr>
            <p:ph type="sldNum" sz="quarter" idx="4"/>
          </p:nvPr>
        </p:nvSpPr>
        <p:spPr>
          <a:xfrm>
            <a:off x="8737600" y="635639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buClr>
                <a:srgbClr val="000000"/>
              </a:buClr>
              <a:buFont typeface="Arial"/>
              <a:buNone/>
            </a:pPr>
            <a:fld id="{00000000-1234-1234-1234-123412341234}" type="slidenum">
              <a:rPr lang="en-US" kern="0" smtClean="0">
                <a:solidFill>
                  <a:srgbClr val="000000">
                    <a:tint val="75000"/>
                  </a:srgbClr>
                </a:solidFill>
                <a:latin typeface="Arial"/>
                <a:cs typeface="Arial"/>
                <a:sym typeface="Arial"/>
              </a:rPr>
              <a:pPr>
                <a:buClr>
                  <a:srgbClr val="000000"/>
                </a:buClr>
                <a:buFont typeface="Arial"/>
                <a:buNone/>
              </a:pPr>
              <a:t>‹#›</a:t>
            </a:fld>
            <a:endParaRPr lang="en-US" kern="0">
              <a:solidFill>
                <a:srgbClr val="000000">
                  <a:tint val="75000"/>
                </a:srgbClr>
              </a:solidFill>
              <a:latin typeface="Arial"/>
              <a:cs typeface="Arial"/>
              <a:sym typeface="Arial"/>
            </a:endParaRPr>
          </a:p>
        </p:txBody>
      </p:sp>
    </p:spTree>
    <p:extLst>
      <p:ext uri="{BB962C8B-B14F-4D97-AF65-F5344CB8AC3E}">
        <p14:creationId xmlns:p14="http://schemas.microsoft.com/office/powerpoint/2010/main" val="38799049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9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000000"/>
              </a:buClr>
              <a:buFont typeface="Arial"/>
              <a:buNone/>
            </a:pPr>
            <a:endParaRPr lang="en-IN" kern="0">
              <a:solidFill>
                <a:srgbClr val="000000">
                  <a:tint val="75000"/>
                </a:srgbClr>
              </a:solidFill>
              <a:latin typeface="Arial"/>
              <a:cs typeface="Arial"/>
              <a:sym typeface="Arial"/>
            </a:endParaRPr>
          </a:p>
        </p:txBody>
      </p:sp>
      <p:sp>
        <p:nvSpPr>
          <p:cNvPr id="5" name="Footer Placeholder 4"/>
          <p:cNvSpPr>
            <a:spLocks noGrp="1"/>
          </p:cNvSpPr>
          <p:nvPr>
            <p:ph type="ftr" sz="quarter" idx="3"/>
          </p:nvPr>
        </p:nvSpPr>
        <p:spPr>
          <a:xfrm>
            <a:off x="4165600" y="635639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buClr>
                <a:srgbClr val="000000"/>
              </a:buClr>
              <a:buFont typeface="Arial"/>
              <a:buNone/>
            </a:pPr>
            <a:endParaRPr lang="en-IN" kern="0">
              <a:solidFill>
                <a:srgbClr val="000000">
                  <a:tint val="75000"/>
                </a:srgbClr>
              </a:solidFill>
              <a:latin typeface="Arial"/>
              <a:cs typeface="Arial"/>
              <a:sym typeface="Arial"/>
            </a:endParaRPr>
          </a:p>
        </p:txBody>
      </p:sp>
      <p:sp>
        <p:nvSpPr>
          <p:cNvPr id="6" name="Slide Number Placeholder 5"/>
          <p:cNvSpPr>
            <a:spLocks noGrp="1"/>
          </p:cNvSpPr>
          <p:nvPr>
            <p:ph type="sldNum" sz="quarter" idx="4"/>
          </p:nvPr>
        </p:nvSpPr>
        <p:spPr>
          <a:xfrm>
            <a:off x="8737600" y="635639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buClr>
                <a:srgbClr val="000000"/>
              </a:buClr>
              <a:buFont typeface="Arial"/>
              <a:buNone/>
            </a:pPr>
            <a:fld id="{00000000-1234-1234-1234-123412341234}" type="slidenum">
              <a:rPr lang="en-US" kern="0" smtClean="0">
                <a:solidFill>
                  <a:srgbClr val="000000">
                    <a:tint val="75000"/>
                  </a:srgbClr>
                </a:solidFill>
                <a:latin typeface="Arial"/>
                <a:cs typeface="Arial"/>
                <a:sym typeface="Arial"/>
              </a:rPr>
              <a:pPr>
                <a:buClr>
                  <a:srgbClr val="000000"/>
                </a:buClr>
                <a:buFont typeface="Arial"/>
                <a:buNone/>
              </a:pPr>
              <a:t>‹#›</a:t>
            </a:fld>
            <a:endParaRPr lang="en-US" kern="0">
              <a:solidFill>
                <a:srgbClr val="000000">
                  <a:tint val="75000"/>
                </a:srgbClr>
              </a:solidFill>
              <a:latin typeface="Arial"/>
              <a:cs typeface="Arial"/>
              <a:sym typeface="Arial"/>
            </a:endParaRPr>
          </a:p>
        </p:txBody>
      </p:sp>
    </p:spTree>
    <p:extLst>
      <p:ext uri="{BB962C8B-B14F-4D97-AF65-F5344CB8AC3E}">
        <p14:creationId xmlns:p14="http://schemas.microsoft.com/office/powerpoint/2010/main" val="252892252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6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937823-343A-4D62-9DA3-0A6808AE5B84}" type="datetimeFigureOut">
              <a:rPr lang="en-IN" smtClean="0">
                <a:solidFill>
                  <a:prstClr val="black">
                    <a:tint val="75000"/>
                  </a:prstClr>
                </a:solidFill>
              </a:rPr>
              <a:pPr/>
              <a:t>31-03-2022</a:t>
            </a:fld>
            <a:endParaRPr lang="en-IN">
              <a:solidFill>
                <a:prstClr val="black">
                  <a:tint val="75000"/>
                </a:prstClr>
              </a:solidFill>
            </a:endParaRPr>
          </a:p>
        </p:txBody>
      </p:sp>
      <p:sp>
        <p:nvSpPr>
          <p:cNvPr id="5" name="Footer Placeholder 4"/>
          <p:cNvSpPr>
            <a:spLocks noGrp="1"/>
          </p:cNvSpPr>
          <p:nvPr>
            <p:ph type="ftr" sz="quarter" idx="3"/>
          </p:nvPr>
        </p:nvSpPr>
        <p:spPr>
          <a:xfrm>
            <a:off x="4165600" y="635636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b="1">
              <a:solidFill>
                <a:prstClr val="black">
                  <a:tint val="75000"/>
                </a:prstClr>
              </a:solidFill>
            </a:endParaRPr>
          </a:p>
          <a:p>
            <a:endParaRPr lang="en-US" altLang="en-US" b="1">
              <a:solidFill>
                <a:prstClr val="black">
                  <a:tint val="75000"/>
                </a:prstClr>
              </a:solidFill>
            </a:endParaRPr>
          </a:p>
          <a:p>
            <a:r>
              <a:rPr lang="en-US" altLang="en-US" b="1">
                <a:solidFill>
                  <a:prstClr val="black">
                    <a:tint val="75000"/>
                  </a:prstClr>
                </a:solidFill>
              </a:rPr>
              <a:t>Department of  Industrial and System Engineering</a:t>
            </a:r>
          </a:p>
          <a:p>
            <a:pPr algn="r"/>
            <a:endParaRPr lang="en-IN" dirty="0">
              <a:solidFill>
                <a:prstClr val="black">
                  <a:tint val="75000"/>
                </a:prstClr>
              </a:solidFill>
            </a:endParaRPr>
          </a:p>
        </p:txBody>
      </p:sp>
      <p:sp>
        <p:nvSpPr>
          <p:cNvPr id="6" name="Slide Number Placeholder 5"/>
          <p:cNvSpPr>
            <a:spLocks noGrp="1"/>
          </p:cNvSpPr>
          <p:nvPr>
            <p:ph type="sldNum" sz="quarter" idx="4"/>
          </p:nvPr>
        </p:nvSpPr>
        <p:spPr>
          <a:xfrm>
            <a:off x="8737600" y="635636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605E4-F4A8-431F-A642-8CB30D367B0F}" type="slidenum">
              <a:rPr lang="en-IN" smtClean="0">
                <a:solidFill>
                  <a:prstClr val="black">
                    <a:tint val="75000"/>
                  </a:prstClr>
                </a:solidFill>
              </a:rPr>
              <a:pPr/>
              <a:t>‹#›</a:t>
            </a:fld>
            <a:endParaRPr lang="en-IN">
              <a:solidFill>
                <a:prstClr val="black">
                  <a:tint val="75000"/>
                </a:prstClr>
              </a:solidFill>
            </a:endParaRPr>
          </a:p>
        </p:txBody>
      </p:sp>
      <p:pic>
        <p:nvPicPr>
          <p:cNvPr id="7"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088556" y="6237312"/>
            <a:ext cx="1103445" cy="6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Post Graduate Certification on Business Analytics @ IIT Kharagpur: Apply by  Nov 15"/>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 y="6237323"/>
            <a:ext cx="1295475" cy="62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9279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EFAA7-CC37-4F11-AE42-56970A30EEBF}"/>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5942EE-E515-4F68-A67C-D9E1A767F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3A23DD-E3D8-4E57-B472-2E1377697E2A}"/>
              </a:ext>
            </a:extLst>
          </p:cNvPr>
          <p:cNvSpPr>
            <a:spLocks noGrp="1"/>
          </p:cNvSpPr>
          <p:nvPr>
            <p:ph type="dt" sz="half" idx="2"/>
          </p:nvPr>
        </p:nvSpPr>
        <p:spPr>
          <a:xfrm>
            <a:off x="838200" y="635636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334D6-3AEB-4D6E-8DCF-DBD49F20E890}" type="datetimeFigureOut">
              <a:rPr lang="en-IN" smtClean="0">
                <a:solidFill>
                  <a:prstClr val="black">
                    <a:tint val="75000"/>
                  </a:prstClr>
                </a:solidFill>
              </a:rPr>
              <a:pPr/>
              <a:t>31-03-2022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534AE726-FBF4-46ED-A4BC-4E7B40AF3D09}"/>
              </a:ext>
            </a:extLst>
          </p:cNvPr>
          <p:cNvSpPr>
            <a:spLocks noGrp="1"/>
          </p:cNvSpPr>
          <p:nvPr>
            <p:ph type="ftr" sz="quarter" idx="3"/>
          </p:nvPr>
        </p:nvSpPr>
        <p:spPr>
          <a:xfrm>
            <a:off x="4038600" y="635636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71F16F8D-F1AC-4783-A6D4-73822657D460}"/>
              </a:ext>
            </a:extLst>
          </p:cNvPr>
          <p:cNvSpPr>
            <a:spLocks noGrp="1"/>
          </p:cNvSpPr>
          <p:nvPr>
            <p:ph type="sldNum" sz="quarter" idx="4"/>
          </p:nvPr>
        </p:nvSpPr>
        <p:spPr>
          <a:xfrm>
            <a:off x="8610600" y="635636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120C5-73FC-4B69-B17F-731E4CE36B9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159652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937823-343A-4D62-9DA3-0A6808AE5B84}" type="datetimeFigureOut">
              <a:rPr lang="en-IN" smtClean="0">
                <a:solidFill>
                  <a:prstClr val="black">
                    <a:tint val="75000"/>
                  </a:prstClr>
                </a:solidFill>
              </a:rPr>
              <a:pPr/>
              <a:t>31-03-2022</a:t>
            </a:fld>
            <a:endParaRPr lang="en-IN">
              <a:solidFill>
                <a:prstClr val="black">
                  <a:tint val="75000"/>
                </a:prstClr>
              </a:solidFill>
            </a:endParaRPr>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b="1">
              <a:solidFill>
                <a:prstClr val="black">
                  <a:tint val="75000"/>
                </a:prstClr>
              </a:solidFill>
            </a:endParaRPr>
          </a:p>
          <a:p>
            <a:endParaRPr lang="en-US" altLang="en-US" b="1">
              <a:solidFill>
                <a:prstClr val="black">
                  <a:tint val="75000"/>
                </a:prstClr>
              </a:solidFill>
            </a:endParaRPr>
          </a:p>
          <a:p>
            <a:r>
              <a:rPr lang="en-US" altLang="en-US" b="1">
                <a:solidFill>
                  <a:prstClr val="black">
                    <a:tint val="75000"/>
                  </a:prstClr>
                </a:solidFill>
              </a:rPr>
              <a:t>Department of  Industrial and System Engineering</a:t>
            </a:r>
          </a:p>
          <a:p>
            <a:pPr algn="r"/>
            <a:endParaRPr lang="en-IN" dirty="0">
              <a:solidFill>
                <a:prstClr val="black">
                  <a:tint val="75000"/>
                </a:prstClr>
              </a:solidFill>
            </a:endParaRPr>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605E4-F4A8-431F-A642-8CB30D367B0F}" type="slidenum">
              <a:rPr lang="en-IN" smtClean="0">
                <a:solidFill>
                  <a:prstClr val="black">
                    <a:tint val="75000"/>
                  </a:prstClr>
                </a:solidFill>
              </a:rPr>
              <a:pPr/>
              <a:t>‹#›</a:t>
            </a:fld>
            <a:endParaRPr lang="en-IN">
              <a:solidFill>
                <a:prstClr val="black">
                  <a:tint val="75000"/>
                </a:prstClr>
              </a:solidFill>
            </a:endParaRPr>
          </a:p>
        </p:txBody>
      </p:sp>
      <p:pic>
        <p:nvPicPr>
          <p:cNvPr id="7"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088555" y="6237312"/>
            <a:ext cx="1103445" cy="6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Post Graduate Certification on Business Analytics @ IIT Kharagpur: Apply by  Nov 15"/>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 y="6237313"/>
            <a:ext cx="1295475" cy="62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81288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8.png"/><Relationship Id="rId5" Type="http://schemas.openxmlformats.org/officeDocument/2006/relationships/diagramColors" Target="../diagrams/colors2.xml"/><Relationship Id="rId10" Type="http://schemas.openxmlformats.org/officeDocument/2006/relationships/image" Target="../media/image5.png"/><Relationship Id="rId4" Type="http://schemas.openxmlformats.org/officeDocument/2006/relationships/diagramQuickStyle" Target="../diagrams/quickStyle2.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3.png"/><Relationship Id="rId4" Type="http://schemas.openxmlformats.org/officeDocument/2006/relationships/diagramLayout" Target="../diagrams/layout4.xml"/><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6.png"/><Relationship Id="rId7" Type="http://schemas.openxmlformats.org/officeDocument/2006/relationships/diagramColors" Target="../diagrams/colors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19"/>
          <p:cNvSpPr txBox="1">
            <a:spLocks noChangeArrowheads="1"/>
          </p:cNvSpPr>
          <p:nvPr/>
        </p:nvSpPr>
        <p:spPr bwMode="auto">
          <a:xfrm>
            <a:off x="1279431" y="6343499"/>
            <a:ext cx="9563752" cy="366713"/>
          </a:xfrm>
          <a:prstGeom prst="rect">
            <a:avLst/>
          </a:prstGeom>
          <a:solidFill>
            <a:schemeClr val="bg1"/>
          </a:solidFill>
          <a:ln w="9525">
            <a:noFill/>
            <a:miter lim="800000"/>
            <a:headEnd/>
            <a:tailEnd/>
          </a:ln>
        </p:spPr>
        <p:txBody>
          <a:bodyPr wrap="square">
            <a:spAutoFit/>
          </a:bodyPr>
          <a:lstStyle/>
          <a:p>
            <a:pPr algn="ctr">
              <a:spcBef>
                <a:spcPct val="50000"/>
              </a:spcBef>
            </a:pPr>
            <a:r>
              <a:rPr lang="en-US" altLang="en-US" b="1" dirty="0">
                <a:solidFill>
                  <a:srgbClr val="1F497D"/>
                </a:solidFill>
                <a:latin typeface="Times New Roman" pitchFamily="18" charset="0"/>
              </a:rPr>
              <a:t>Department of  Industrial and System Engineering</a:t>
            </a:r>
          </a:p>
        </p:txBody>
      </p:sp>
      <p:sp>
        <p:nvSpPr>
          <p:cNvPr id="6" name="Rectangle 5"/>
          <p:cNvSpPr/>
          <p:nvPr/>
        </p:nvSpPr>
        <p:spPr>
          <a:xfrm>
            <a:off x="647901" y="404680"/>
            <a:ext cx="10854795" cy="5632311"/>
          </a:xfrm>
          <a:prstGeom prst="rect">
            <a:avLst/>
          </a:prstGeom>
        </p:spPr>
        <p:txBody>
          <a:bodyPr wrap="square">
            <a:spAutoFit/>
          </a:bodyPr>
          <a:lstStyle/>
          <a:p>
            <a:pPr algn="ctr">
              <a:lnSpc>
                <a:spcPct val="200000"/>
              </a:lnSpc>
            </a:pPr>
            <a:r>
              <a:rPr lang="en-US" sz="2400" b="1" dirty="0">
                <a:solidFill>
                  <a:schemeClr val="accent6">
                    <a:lumMod val="75000"/>
                  </a:schemeClr>
                </a:solidFill>
                <a:latin typeface="Arial" pitchFamily="34" charset="0"/>
                <a:ea typeface="Calibri"/>
                <a:cs typeface="Arial" pitchFamily="34" charset="0"/>
              </a:rPr>
              <a:t>Indian Institute of Technology, </a:t>
            </a:r>
            <a:r>
              <a:rPr lang="en-US" sz="2400" b="1" dirty="0" err="1">
                <a:solidFill>
                  <a:schemeClr val="accent6">
                    <a:lumMod val="75000"/>
                  </a:schemeClr>
                </a:solidFill>
                <a:latin typeface="Arial" pitchFamily="34" charset="0"/>
                <a:ea typeface="Calibri"/>
                <a:cs typeface="Arial" pitchFamily="34" charset="0"/>
              </a:rPr>
              <a:t>Kharagpur</a:t>
            </a:r>
            <a:endParaRPr lang="en-US" sz="2400" b="1" dirty="0">
              <a:solidFill>
                <a:schemeClr val="accent6">
                  <a:lumMod val="75000"/>
                </a:schemeClr>
              </a:solidFill>
              <a:latin typeface="Arial" pitchFamily="34" charset="0"/>
              <a:ea typeface="Calibri"/>
              <a:cs typeface="Arial" pitchFamily="34" charset="0"/>
            </a:endParaRPr>
          </a:p>
          <a:p>
            <a:pPr algn="ctr">
              <a:lnSpc>
                <a:spcPct val="250000"/>
              </a:lnSpc>
            </a:pPr>
            <a:r>
              <a:rPr lang="en-US" sz="2400" dirty="0">
                <a:latin typeface="Berlin Sans FB" pitchFamily="34" charset="0"/>
                <a:ea typeface="Calibri"/>
                <a:cs typeface="Arial" pitchFamily="34" charset="0"/>
              </a:rPr>
              <a:t>Case Study Presentation </a:t>
            </a:r>
          </a:p>
          <a:p>
            <a:pPr algn="ctr">
              <a:lnSpc>
                <a:spcPct val="150000"/>
              </a:lnSpc>
            </a:pPr>
            <a:r>
              <a:rPr lang="en-US" sz="2000" i="1" dirty="0">
                <a:latin typeface="Arial" pitchFamily="34" charset="0"/>
                <a:ea typeface="Calibri"/>
                <a:cs typeface="Arial" pitchFamily="34" charset="0"/>
              </a:rPr>
              <a:t>on</a:t>
            </a:r>
          </a:p>
          <a:p>
            <a:pPr algn="ctr">
              <a:lnSpc>
                <a:spcPct val="150000"/>
              </a:lnSpc>
            </a:pPr>
            <a:r>
              <a:rPr lang="en-US" sz="2800" b="1" dirty="0">
                <a:solidFill>
                  <a:srgbClr val="00B050"/>
                </a:solidFill>
                <a:latin typeface="Verdana" pitchFamily="34" charset="0"/>
                <a:ea typeface="Verdana" pitchFamily="34" charset="0"/>
                <a:cs typeface="Arial" pitchFamily="34" charset="0"/>
              </a:rPr>
              <a:t>W.W. Grainger and McMaster-Carr MRO Supplier</a:t>
            </a:r>
          </a:p>
          <a:p>
            <a:pPr>
              <a:lnSpc>
                <a:spcPct val="150000"/>
              </a:lnSpc>
            </a:pPr>
            <a:r>
              <a:rPr lang="en-IN" sz="2000" i="1" dirty="0">
                <a:solidFill>
                  <a:prstClr val="black"/>
                </a:solidFill>
                <a:latin typeface="Arial" pitchFamily="34" charset="0"/>
                <a:cs typeface="Arial" panose="020B0604020202020204" pitchFamily="34" charset="0"/>
              </a:rPr>
              <a:t>           </a:t>
            </a:r>
          </a:p>
          <a:p>
            <a:pPr>
              <a:lnSpc>
                <a:spcPct val="150000"/>
              </a:lnSpc>
            </a:pPr>
            <a:r>
              <a:rPr lang="en-IN" sz="2000" dirty="0">
                <a:solidFill>
                  <a:prstClr val="black"/>
                </a:solidFill>
                <a:latin typeface="Arial" pitchFamily="34" charset="0"/>
                <a:cs typeface="Arial" panose="020B0604020202020204" pitchFamily="34" charset="0"/>
              </a:rPr>
              <a:t>        </a:t>
            </a:r>
            <a:r>
              <a:rPr lang="en-IN" sz="1600" i="1" dirty="0">
                <a:solidFill>
                  <a:prstClr val="black"/>
                </a:solidFill>
                <a:latin typeface="Arial" pitchFamily="34" charset="0"/>
                <a:cs typeface="Arial" panose="020B0604020202020204" pitchFamily="34" charset="0"/>
              </a:rPr>
              <a:t>Guided by-                                                                                                 Presented by –</a:t>
            </a:r>
          </a:p>
          <a:p>
            <a:pPr>
              <a:lnSpc>
                <a:spcPct val="150000"/>
              </a:lnSpc>
            </a:pPr>
            <a:r>
              <a:rPr lang="en-IN" sz="1600" dirty="0">
                <a:solidFill>
                  <a:srgbClr val="1F497D"/>
                </a:solidFill>
                <a:latin typeface="Bahnschrift Light" pitchFamily="34" charset="0"/>
                <a:cs typeface="Arial" panose="020B0604020202020204" pitchFamily="34" charset="0"/>
              </a:rPr>
              <a:t>           </a:t>
            </a:r>
            <a:r>
              <a:rPr lang="en-IN" sz="1600" b="1" dirty="0">
                <a:solidFill>
                  <a:schemeClr val="accent1"/>
                </a:solidFill>
                <a:latin typeface="Bahnschrift Light" pitchFamily="34" charset="0"/>
                <a:ea typeface="Microsoft Sans Serif" pitchFamily="34" charset="0"/>
                <a:cs typeface="Microsoft Sans Serif" pitchFamily="34" charset="0"/>
              </a:rPr>
              <a:t>Prof. S.P. </a:t>
            </a:r>
            <a:r>
              <a:rPr lang="en-IN" sz="1600" b="1" dirty="0" err="1">
                <a:solidFill>
                  <a:schemeClr val="accent1"/>
                </a:solidFill>
                <a:latin typeface="Bahnschrift Light" pitchFamily="34" charset="0"/>
                <a:ea typeface="Microsoft Sans Serif" pitchFamily="34" charset="0"/>
                <a:cs typeface="Microsoft Sans Serif" pitchFamily="34" charset="0"/>
              </a:rPr>
              <a:t>Sarmah</a:t>
            </a:r>
            <a:r>
              <a:rPr lang="en-IN" sz="1600" b="1" dirty="0">
                <a:solidFill>
                  <a:schemeClr val="accent1"/>
                </a:solidFill>
                <a:latin typeface="Bahnschrift Light" pitchFamily="34" charset="0"/>
                <a:ea typeface="Microsoft Sans Serif" pitchFamily="34" charset="0"/>
                <a:cs typeface="Microsoft Sans Serif" pitchFamily="34" charset="0"/>
              </a:rPr>
              <a:t>                                                                                           </a:t>
            </a:r>
            <a:r>
              <a:rPr lang="en-IN" sz="1600" b="1" dirty="0" err="1">
                <a:solidFill>
                  <a:schemeClr val="accent1"/>
                </a:solidFill>
                <a:latin typeface="Bahnschrift Light" pitchFamily="34" charset="0"/>
                <a:ea typeface="Microsoft Sans Serif" pitchFamily="34" charset="0"/>
                <a:cs typeface="Microsoft Sans Serif" pitchFamily="34" charset="0"/>
              </a:rPr>
              <a:t>Mr.</a:t>
            </a:r>
            <a:r>
              <a:rPr lang="en-IN" sz="1600" b="1" dirty="0">
                <a:solidFill>
                  <a:schemeClr val="accent1"/>
                </a:solidFill>
                <a:latin typeface="Bahnschrift Light" pitchFamily="34" charset="0"/>
                <a:ea typeface="Microsoft Sans Serif" pitchFamily="34" charset="0"/>
                <a:cs typeface="Microsoft Sans Serif" pitchFamily="34" charset="0"/>
              </a:rPr>
              <a:t>  </a:t>
            </a:r>
            <a:r>
              <a:rPr lang="en-IN" sz="1600" b="1" dirty="0" err="1">
                <a:solidFill>
                  <a:schemeClr val="accent1"/>
                </a:solidFill>
                <a:latin typeface="Bahnschrift Light" pitchFamily="34" charset="0"/>
                <a:ea typeface="Microsoft Sans Serif" pitchFamily="34" charset="0"/>
                <a:cs typeface="Microsoft Sans Serif" pitchFamily="34" charset="0"/>
              </a:rPr>
              <a:t>Ankit</a:t>
            </a:r>
            <a:r>
              <a:rPr lang="en-IN" sz="1600" b="1" dirty="0">
                <a:solidFill>
                  <a:schemeClr val="accent1"/>
                </a:solidFill>
                <a:latin typeface="Bahnschrift Light" pitchFamily="34" charset="0"/>
                <a:ea typeface="Microsoft Sans Serif" pitchFamily="34" charset="0"/>
                <a:cs typeface="Microsoft Sans Serif" pitchFamily="34" charset="0"/>
              </a:rPr>
              <a:t> Patel </a:t>
            </a:r>
            <a:r>
              <a:rPr lang="en-IN" sz="1600" dirty="0">
                <a:solidFill>
                  <a:prstClr val="black"/>
                </a:solidFill>
                <a:latin typeface="Bahnschrift Light" pitchFamily="34" charset="0"/>
                <a:ea typeface="Microsoft Sans Serif" pitchFamily="34" charset="0"/>
                <a:cs typeface="Microsoft Sans Serif" pitchFamily="34" charset="0"/>
              </a:rPr>
              <a:t>(21IM60R22)</a:t>
            </a:r>
          </a:p>
          <a:p>
            <a:pPr>
              <a:lnSpc>
                <a:spcPct val="150000"/>
              </a:lnSpc>
            </a:pPr>
            <a:r>
              <a:rPr lang="en-IN" sz="1600" dirty="0">
                <a:solidFill>
                  <a:prstClr val="black"/>
                </a:solidFill>
                <a:latin typeface="Bahnschrift Light" pitchFamily="34" charset="0"/>
                <a:ea typeface="Microsoft Sans Serif" pitchFamily="34" charset="0"/>
                <a:cs typeface="Microsoft Sans Serif" pitchFamily="34" charset="0"/>
              </a:rPr>
              <a:t>           (Dept. of Industrial and Systems </a:t>
            </a:r>
            <a:r>
              <a:rPr lang="en-IN" sz="1600" dirty="0" err="1">
                <a:solidFill>
                  <a:prstClr val="black"/>
                </a:solidFill>
                <a:latin typeface="Bahnschrift Light" pitchFamily="34" charset="0"/>
                <a:ea typeface="Microsoft Sans Serif" pitchFamily="34" charset="0"/>
                <a:cs typeface="Microsoft Sans Serif" pitchFamily="34" charset="0"/>
              </a:rPr>
              <a:t>Engg</a:t>
            </a:r>
            <a:r>
              <a:rPr lang="en-IN" sz="1600" dirty="0">
                <a:solidFill>
                  <a:prstClr val="black"/>
                </a:solidFill>
                <a:latin typeface="Bahnschrift Light" pitchFamily="34" charset="0"/>
                <a:ea typeface="Microsoft Sans Serif" pitchFamily="34" charset="0"/>
                <a:cs typeface="Microsoft Sans Serif" pitchFamily="34" charset="0"/>
              </a:rPr>
              <a:t>.)                                                       </a:t>
            </a:r>
            <a:r>
              <a:rPr lang="en-IN" sz="1600" b="1" dirty="0" err="1">
                <a:solidFill>
                  <a:schemeClr val="accent1"/>
                </a:solidFill>
                <a:latin typeface="Bahnschrift Light" pitchFamily="34" charset="0"/>
                <a:ea typeface="Microsoft Sans Serif" pitchFamily="34" charset="0"/>
                <a:cs typeface="Microsoft Sans Serif" pitchFamily="34" charset="0"/>
              </a:rPr>
              <a:t>Mr.</a:t>
            </a:r>
            <a:r>
              <a:rPr lang="en-IN" sz="1600" b="1" dirty="0">
                <a:solidFill>
                  <a:schemeClr val="accent1"/>
                </a:solidFill>
                <a:latin typeface="Bahnschrift Light" pitchFamily="34" charset="0"/>
                <a:ea typeface="Microsoft Sans Serif" pitchFamily="34" charset="0"/>
                <a:cs typeface="Microsoft Sans Serif" pitchFamily="34" charset="0"/>
              </a:rPr>
              <a:t>  </a:t>
            </a:r>
            <a:r>
              <a:rPr lang="en-IN" sz="1600" b="1" dirty="0" err="1">
                <a:solidFill>
                  <a:schemeClr val="accent1"/>
                </a:solidFill>
                <a:latin typeface="Bahnschrift Light" pitchFamily="34" charset="0"/>
                <a:ea typeface="Microsoft Sans Serif" pitchFamily="34" charset="0"/>
                <a:cs typeface="Microsoft Sans Serif" pitchFamily="34" charset="0"/>
              </a:rPr>
              <a:t>Thiruchitrabalam</a:t>
            </a:r>
            <a:r>
              <a:rPr lang="en-IN" sz="1600" b="1" dirty="0">
                <a:solidFill>
                  <a:schemeClr val="accent1"/>
                </a:solidFill>
                <a:latin typeface="Bahnschrift Light" pitchFamily="34" charset="0"/>
                <a:ea typeface="Microsoft Sans Serif" pitchFamily="34" charset="0"/>
                <a:cs typeface="Microsoft Sans Serif" pitchFamily="34" charset="0"/>
              </a:rPr>
              <a:t> </a:t>
            </a:r>
            <a:r>
              <a:rPr lang="en-IN" sz="1600" dirty="0">
                <a:solidFill>
                  <a:schemeClr val="accent1"/>
                </a:solidFill>
                <a:latin typeface="Bahnschrift Light" pitchFamily="34" charset="0"/>
                <a:ea typeface="Microsoft Sans Serif" pitchFamily="34" charset="0"/>
                <a:cs typeface="Microsoft Sans Serif" pitchFamily="34" charset="0"/>
              </a:rPr>
              <a:t>(</a:t>
            </a:r>
            <a:r>
              <a:rPr lang="en-IN" sz="1600" dirty="0">
                <a:solidFill>
                  <a:prstClr val="black"/>
                </a:solidFill>
                <a:latin typeface="Bahnschrift Light" pitchFamily="34" charset="0"/>
                <a:ea typeface="Microsoft Sans Serif" pitchFamily="34" charset="0"/>
                <a:cs typeface="Microsoft Sans Serif" pitchFamily="34" charset="0"/>
              </a:rPr>
              <a:t>21IM60S01)</a:t>
            </a:r>
          </a:p>
          <a:p>
            <a:pPr algn="ctr">
              <a:lnSpc>
                <a:spcPct val="150000"/>
              </a:lnSpc>
            </a:pPr>
            <a:r>
              <a:rPr lang="en-IN" sz="1600" dirty="0">
                <a:solidFill>
                  <a:srgbClr val="1F497D"/>
                </a:solidFill>
                <a:latin typeface="Bahnschrift Light" pitchFamily="34" charset="0"/>
                <a:ea typeface="Microsoft Sans Serif" pitchFamily="34" charset="0"/>
                <a:cs typeface="Microsoft Sans Serif" pitchFamily="34" charset="0"/>
              </a:rPr>
              <a:t>                                                                                                                            </a:t>
            </a:r>
            <a:r>
              <a:rPr lang="en-IN" sz="1600" b="1" dirty="0" err="1">
                <a:solidFill>
                  <a:schemeClr val="accent1"/>
                </a:solidFill>
                <a:latin typeface="Bahnschrift Light" pitchFamily="34" charset="0"/>
                <a:ea typeface="Microsoft Sans Serif" pitchFamily="34" charset="0"/>
                <a:cs typeface="Microsoft Sans Serif" pitchFamily="34" charset="0"/>
              </a:rPr>
              <a:t>Mr.</a:t>
            </a:r>
            <a:r>
              <a:rPr lang="en-IN" sz="1600" b="1" dirty="0">
                <a:solidFill>
                  <a:schemeClr val="accent1"/>
                </a:solidFill>
                <a:latin typeface="Bahnschrift Light" pitchFamily="34" charset="0"/>
                <a:ea typeface="Microsoft Sans Serif" pitchFamily="34" charset="0"/>
                <a:cs typeface="Microsoft Sans Serif" pitchFamily="34" charset="0"/>
              </a:rPr>
              <a:t>  </a:t>
            </a:r>
            <a:r>
              <a:rPr lang="en-IN" sz="1600" b="1" dirty="0" err="1">
                <a:solidFill>
                  <a:schemeClr val="accent1"/>
                </a:solidFill>
                <a:latin typeface="Bahnschrift Light" pitchFamily="34" charset="0"/>
                <a:ea typeface="Microsoft Sans Serif" pitchFamily="34" charset="0"/>
                <a:cs typeface="Microsoft Sans Serif" pitchFamily="34" charset="0"/>
              </a:rPr>
              <a:t>Santanu</a:t>
            </a:r>
            <a:r>
              <a:rPr lang="en-IN" sz="1600" b="1" dirty="0">
                <a:solidFill>
                  <a:schemeClr val="accent1"/>
                </a:solidFill>
                <a:latin typeface="Bahnschrift Light" pitchFamily="34" charset="0"/>
                <a:ea typeface="Microsoft Sans Serif" pitchFamily="34" charset="0"/>
                <a:cs typeface="Microsoft Sans Serif" pitchFamily="34" charset="0"/>
              </a:rPr>
              <a:t> Banerjee </a:t>
            </a:r>
            <a:r>
              <a:rPr lang="en-IN" sz="1600" dirty="0">
                <a:solidFill>
                  <a:prstClr val="black"/>
                </a:solidFill>
                <a:latin typeface="Bahnschrift Light" pitchFamily="34" charset="0"/>
                <a:ea typeface="Microsoft Sans Serif" pitchFamily="34" charset="0"/>
                <a:cs typeface="Microsoft Sans Serif" pitchFamily="34" charset="0"/>
              </a:rPr>
              <a:t>(21IM72P01)</a:t>
            </a:r>
          </a:p>
          <a:p>
            <a:pPr algn="ctr">
              <a:lnSpc>
                <a:spcPct val="150000"/>
              </a:lnSpc>
            </a:pPr>
            <a:r>
              <a:rPr lang="en-IN" sz="1600" dirty="0">
                <a:solidFill>
                  <a:srgbClr val="1F497D"/>
                </a:solidFill>
                <a:latin typeface="Bahnschrift Light" pitchFamily="34" charset="0"/>
                <a:ea typeface="Microsoft Sans Serif" pitchFamily="34" charset="0"/>
                <a:cs typeface="Microsoft Sans Serif" pitchFamily="34" charset="0"/>
              </a:rPr>
              <a:t>                                                                                                                             </a:t>
            </a:r>
            <a:r>
              <a:rPr lang="en-IN" sz="1600" b="1" dirty="0" err="1">
                <a:solidFill>
                  <a:schemeClr val="accent1"/>
                </a:solidFill>
                <a:latin typeface="Bahnschrift Light" pitchFamily="34" charset="0"/>
                <a:ea typeface="Microsoft Sans Serif" pitchFamily="34" charset="0"/>
                <a:cs typeface="Microsoft Sans Serif" pitchFamily="34" charset="0"/>
              </a:rPr>
              <a:t>Mr.</a:t>
            </a:r>
            <a:r>
              <a:rPr lang="en-IN" sz="1600" b="1" dirty="0">
                <a:solidFill>
                  <a:schemeClr val="accent1"/>
                </a:solidFill>
                <a:latin typeface="Bahnschrift Light" pitchFamily="34" charset="0"/>
                <a:ea typeface="Microsoft Sans Serif" pitchFamily="34" charset="0"/>
                <a:cs typeface="Microsoft Sans Serif" pitchFamily="34" charset="0"/>
              </a:rPr>
              <a:t>  </a:t>
            </a:r>
            <a:r>
              <a:rPr lang="en-IN" sz="1600" b="1" dirty="0" err="1">
                <a:solidFill>
                  <a:schemeClr val="accent1"/>
                </a:solidFill>
                <a:latin typeface="Bahnschrift Light" pitchFamily="34" charset="0"/>
                <a:ea typeface="Microsoft Sans Serif" pitchFamily="34" charset="0"/>
                <a:cs typeface="Microsoft Sans Serif" pitchFamily="34" charset="0"/>
              </a:rPr>
              <a:t>Amit</a:t>
            </a:r>
            <a:r>
              <a:rPr lang="en-IN" sz="1600" b="1" dirty="0">
                <a:solidFill>
                  <a:schemeClr val="accent1"/>
                </a:solidFill>
                <a:latin typeface="Bahnschrift Light" pitchFamily="34" charset="0"/>
                <a:ea typeface="Microsoft Sans Serif" pitchFamily="34" charset="0"/>
                <a:cs typeface="Microsoft Sans Serif" pitchFamily="34" charset="0"/>
              </a:rPr>
              <a:t> Kumar Singh </a:t>
            </a:r>
            <a:r>
              <a:rPr lang="en-IN" sz="1600" dirty="0">
                <a:solidFill>
                  <a:prstClr val="black"/>
                </a:solidFill>
                <a:latin typeface="Bahnschrift Light" pitchFamily="34" charset="0"/>
                <a:ea typeface="Microsoft Sans Serif" pitchFamily="34" charset="0"/>
                <a:cs typeface="Microsoft Sans Serif" pitchFamily="34" charset="0"/>
              </a:rPr>
              <a:t>(21IM92R01)</a:t>
            </a:r>
          </a:p>
          <a:p>
            <a:pPr algn="ctr">
              <a:lnSpc>
                <a:spcPct val="150000"/>
              </a:lnSpc>
            </a:pPr>
            <a:r>
              <a:rPr lang="en-IN" sz="1600" dirty="0">
                <a:solidFill>
                  <a:srgbClr val="1F497D"/>
                </a:solidFill>
                <a:latin typeface="Bahnschrift Light" pitchFamily="34" charset="0"/>
                <a:ea typeface="Microsoft Sans Serif" pitchFamily="34" charset="0"/>
                <a:cs typeface="Microsoft Sans Serif" pitchFamily="34" charset="0"/>
              </a:rPr>
              <a:t>                                                                                                                                 </a:t>
            </a:r>
            <a:r>
              <a:rPr lang="en-IN" sz="1600" b="1" dirty="0" err="1">
                <a:solidFill>
                  <a:schemeClr val="accent1"/>
                </a:solidFill>
                <a:latin typeface="Bahnschrift Light" pitchFamily="34" charset="0"/>
                <a:ea typeface="Microsoft Sans Serif" pitchFamily="34" charset="0"/>
                <a:cs typeface="Microsoft Sans Serif" pitchFamily="34" charset="0"/>
              </a:rPr>
              <a:t>Mr.</a:t>
            </a:r>
            <a:r>
              <a:rPr lang="en-IN" sz="1600" b="1" dirty="0">
                <a:solidFill>
                  <a:schemeClr val="accent1"/>
                </a:solidFill>
                <a:latin typeface="Bahnschrift Light" pitchFamily="34" charset="0"/>
                <a:ea typeface="Microsoft Sans Serif" pitchFamily="34" charset="0"/>
                <a:cs typeface="Microsoft Sans Serif" pitchFamily="34" charset="0"/>
              </a:rPr>
              <a:t> </a:t>
            </a:r>
            <a:r>
              <a:rPr lang="en-IN" sz="1600" b="1" dirty="0" err="1">
                <a:solidFill>
                  <a:schemeClr val="accent1"/>
                </a:solidFill>
                <a:latin typeface="Bahnschrift Light" pitchFamily="34" charset="0"/>
                <a:ea typeface="Microsoft Sans Serif" pitchFamily="34" charset="0"/>
                <a:cs typeface="Microsoft Sans Serif" pitchFamily="34" charset="0"/>
              </a:rPr>
              <a:t>Pranav</a:t>
            </a:r>
            <a:r>
              <a:rPr lang="en-IN" sz="1600" b="1" dirty="0">
                <a:solidFill>
                  <a:schemeClr val="accent1"/>
                </a:solidFill>
                <a:latin typeface="Bahnschrift Light" pitchFamily="34" charset="0"/>
                <a:ea typeface="Microsoft Sans Serif" pitchFamily="34" charset="0"/>
                <a:cs typeface="Microsoft Sans Serif" pitchFamily="34" charset="0"/>
              </a:rPr>
              <a:t> Sanjay Gore </a:t>
            </a:r>
            <a:r>
              <a:rPr lang="en-IN" sz="1600" dirty="0">
                <a:solidFill>
                  <a:prstClr val="black"/>
                </a:solidFill>
                <a:latin typeface="Bahnschrift Light" pitchFamily="34" charset="0"/>
                <a:ea typeface="Microsoft Sans Serif" pitchFamily="34" charset="0"/>
                <a:cs typeface="Microsoft Sans Serif" pitchFamily="34" charset="0"/>
              </a:rPr>
              <a:t>(21ME63R27)</a:t>
            </a:r>
          </a:p>
        </p:txBody>
      </p:sp>
      <p:sp>
        <p:nvSpPr>
          <p:cNvPr id="3" name="Rectangle 2"/>
          <p:cNvSpPr/>
          <p:nvPr/>
        </p:nvSpPr>
        <p:spPr>
          <a:xfrm>
            <a:off x="5977217" y="3244334"/>
            <a:ext cx="237566" cy="369332"/>
          </a:xfrm>
          <a:prstGeom prst="rect">
            <a:avLst/>
          </a:prstGeom>
        </p:spPr>
        <p:txBody>
          <a:bodyPr wrap="none">
            <a:spAutoFit/>
          </a:bodyPr>
          <a:lstStyle/>
          <a:p>
            <a:r>
              <a:rPr lang="en-IN" dirty="0"/>
              <a:t> </a:t>
            </a:r>
          </a:p>
        </p:txBody>
      </p:sp>
    </p:spTree>
    <p:extLst>
      <p:ext uri="{BB962C8B-B14F-4D97-AF65-F5344CB8AC3E}">
        <p14:creationId xmlns:p14="http://schemas.microsoft.com/office/powerpoint/2010/main" val="1431698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FCEA-3A77-4FE4-9B82-16E6C79B697F}"/>
              </a:ext>
            </a:extLst>
          </p:cNvPr>
          <p:cNvSpPr>
            <a:spLocks noGrp="1"/>
          </p:cNvSpPr>
          <p:nvPr>
            <p:ph type="title"/>
          </p:nvPr>
        </p:nvSpPr>
        <p:spPr>
          <a:xfrm>
            <a:off x="0" y="204717"/>
            <a:ext cx="12192000" cy="625278"/>
          </a:xfrm>
        </p:spPr>
        <p:txBody>
          <a:bodyPr>
            <a:noAutofit/>
          </a:bodyPr>
          <a:lstStyle/>
          <a:p>
            <a:pPr algn="ctr"/>
            <a:r>
              <a:rPr lang="en-US" sz="2800" b="1" dirty="0">
                <a:latin typeface="Arial" panose="020B0604020202020204" pitchFamily="34" charset="0"/>
                <a:cs typeface="Arial" panose="020B0604020202020204" pitchFamily="34" charset="0"/>
              </a:rPr>
              <a:t>How the firms addressed these supply chain challenges ?</a:t>
            </a:r>
            <a:endParaRPr lang="en-IN" sz="2800" b="1" dirty="0">
              <a:latin typeface="Arial" panose="020B0604020202020204" pitchFamily="34" charset="0"/>
              <a:cs typeface="Arial" panose="020B0604020202020204" pitchFamily="34" charset="0"/>
            </a:endParaRPr>
          </a:p>
        </p:txBody>
      </p:sp>
      <p:graphicFrame>
        <p:nvGraphicFramePr>
          <p:cNvPr id="7" name="Content Placeholder 6">
            <a:extLst>
              <a:ext uri="{FF2B5EF4-FFF2-40B4-BE49-F238E27FC236}">
                <a16:creationId xmlns:a16="http://schemas.microsoft.com/office/drawing/2014/main" id="{FAB1F2A9-17F4-47F3-8EF2-0C95FD0F510D}"/>
              </a:ext>
            </a:extLst>
          </p:cNvPr>
          <p:cNvGraphicFramePr>
            <a:graphicFrameLocks noGrp="1"/>
          </p:cNvGraphicFramePr>
          <p:nvPr>
            <p:ph idx="1"/>
            <p:extLst>
              <p:ext uri="{D42A27DB-BD31-4B8C-83A1-F6EECF244321}">
                <p14:modId xmlns:p14="http://schemas.microsoft.com/office/powerpoint/2010/main" val="1954378633"/>
              </p:ext>
            </p:extLst>
          </p:nvPr>
        </p:nvGraphicFramePr>
        <p:xfrm>
          <a:off x="838200" y="917295"/>
          <a:ext cx="10515600" cy="5272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E0923964-11EB-4B81-93BC-53976F90A993}"/>
              </a:ext>
            </a:extLst>
          </p:cNvPr>
          <p:cNvSpPr/>
          <p:nvPr/>
        </p:nvSpPr>
        <p:spPr>
          <a:xfrm>
            <a:off x="838201" y="4308949"/>
            <a:ext cx="1792459" cy="1614895"/>
          </a:xfrm>
          <a:prstGeom prst="ellipse">
            <a:avLst/>
          </a:prstGeom>
          <a:blipFill rotWithShape="0">
            <a:blip r:embed="rId7"/>
            <a:srcRect/>
            <a:stretch>
              <a:fillRect l="-5000" r="-5000"/>
            </a:stretch>
          </a:blipFill>
        </p:spPr>
        <p:style>
          <a:lnRef idx="2">
            <a:schemeClr val="lt2">
              <a:hueOff val="0"/>
              <a:satOff val="0"/>
              <a:lumOff val="0"/>
              <a:alphaOff val="0"/>
            </a:schemeClr>
          </a:lnRef>
          <a:fillRef idx="1">
            <a:scrgbClr r="0" g="0" b="0"/>
          </a:fillRef>
          <a:effectRef idx="0">
            <a:schemeClr val="dk2">
              <a:alpha val="50000"/>
              <a:hueOff val="0"/>
              <a:satOff val="0"/>
              <a:lumOff val="0"/>
              <a:alphaOff val="0"/>
            </a:schemeClr>
          </a:effectRef>
          <a:fontRef idx="minor">
            <a:schemeClr val="tx1"/>
          </a:fontRef>
        </p:style>
      </p:sp>
      <p:sp>
        <p:nvSpPr>
          <p:cNvPr id="9" name="Oval 8">
            <a:extLst>
              <a:ext uri="{FF2B5EF4-FFF2-40B4-BE49-F238E27FC236}">
                <a16:creationId xmlns:a16="http://schemas.microsoft.com/office/drawing/2014/main" id="{7CC6FE3D-F595-4D7C-B49E-CFF7E83B2ABE}"/>
              </a:ext>
            </a:extLst>
          </p:cNvPr>
          <p:cNvSpPr/>
          <p:nvPr/>
        </p:nvSpPr>
        <p:spPr>
          <a:xfrm>
            <a:off x="9500275" y="4221630"/>
            <a:ext cx="1991200" cy="1823256"/>
          </a:xfrm>
          <a:prstGeom prst="ellipse">
            <a:avLst/>
          </a:prstGeom>
          <a:blipFill rotWithShape="0">
            <a:blip r:embed="rId8"/>
            <a:srcRect/>
            <a:stretch>
              <a:fillRect l="-2000" r="-2000"/>
            </a:stretch>
          </a:blipFill>
        </p:spPr>
        <p:style>
          <a:lnRef idx="2">
            <a:schemeClr val="lt2">
              <a:hueOff val="0"/>
              <a:satOff val="0"/>
              <a:lumOff val="0"/>
              <a:alphaOff val="0"/>
            </a:schemeClr>
          </a:lnRef>
          <a:fillRef idx="1">
            <a:scrgbClr r="0" g="0" b="0"/>
          </a:fillRef>
          <a:effectRef idx="0">
            <a:schemeClr val="dk2">
              <a:alpha val="50000"/>
              <a:hueOff val="0"/>
              <a:satOff val="0"/>
              <a:lumOff val="0"/>
              <a:alphaOff val="0"/>
            </a:schemeClr>
          </a:effectRef>
          <a:fontRef idx="minor">
            <a:schemeClr val="tx1"/>
          </a:fontRef>
        </p:style>
      </p:sp>
      <p:grpSp>
        <p:nvGrpSpPr>
          <p:cNvPr id="11" name="Group 10">
            <a:extLst>
              <a:ext uri="{FF2B5EF4-FFF2-40B4-BE49-F238E27FC236}">
                <a16:creationId xmlns:a16="http://schemas.microsoft.com/office/drawing/2014/main" id="{C07EB52E-F41A-4103-9672-B5F9A8523A7C}"/>
              </a:ext>
            </a:extLst>
          </p:cNvPr>
          <p:cNvGrpSpPr/>
          <p:nvPr/>
        </p:nvGrpSpPr>
        <p:grpSpPr>
          <a:xfrm>
            <a:off x="5100411" y="4308930"/>
            <a:ext cx="1930135" cy="1614896"/>
            <a:chOff x="1160858" y="1297830"/>
            <a:chExt cx="2685501" cy="2101005"/>
          </a:xfrm>
        </p:grpSpPr>
        <p:sp>
          <p:nvSpPr>
            <p:cNvPr id="12" name="Oval 11">
              <a:extLst>
                <a:ext uri="{FF2B5EF4-FFF2-40B4-BE49-F238E27FC236}">
                  <a16:creationId xmlns:a16="http://schemas.microsoft.com/office/drawing/2014/main" id="{51858C25-4179-458F-987A-9E41768CD449}"/>
                </a:ext>
              </a:extLst>
            </p:cNvPr>
            <p:cNvSpPr/>
            <p:nvPr/>
          </p:nvSpPr>
          <p:spPr>
            <a:xfrm>
              <a:off x="1160858" y="1297830"/>
              <a:ext cx="2685501" cy="2101005"/>
            </a:xfrm>
            <a:prstGeom prst="ellipse">
              <a:avLst/>
            </a:prstGeom>
            <a:blipFill rotWithShape="0">
              <a:blip r:embed="rId9"/>
              <a:srcRect/>
              <a:stretch>
                <a:fillRect l="-16000" r="-16000"/>
              </a:stretch>
            </a:blipFill>
          </p:spPr>
          <p:style>
            <a:lnRef idx="2">
              <a:schemeClr val="lt2">
                <a:hueOff val="0"/>
                <a:satOff val="0"/>
                <a:lumOff val="0"/>
                <a:alphaOff val="0"/>
              </a:schemeClr>
            </a:lnRef>
            <a:fillRef idx="1">
              <a:scrgbClr r="0" g="0" b="0"/>
            </a:fillRef>
            <a:effectRef idx="0">
              <a:schemeClr val="dk2">
                <a:alpha val="50000"/>
                <a:hueOff val="0"/>
                <a:satOff val="0"/>
                <a:lumOff val="0"/>
                <a:alphaOff val="0"/>
              </a:schemeClr>
            </a:effectRef>
            <a:fontRef idx="minor">
              <a:schemeClr val="tx1"/>
            </a:fontRef>
          </p:style>
        </p:sp>
        <p:sp>
          <p:nvSpPr>
            <p:cNvPr id="13" name="Oval 4">
              <a:extLst>
                <a:ext uri="{FF2B5EF4-FFF2-40B4-BE49-F238E27FC236}">
                  <a16:creationId xmlns:a16="http://schemas.microsoft.com/office/drawing/2014/main" id="{9A03924D-E215-4323-82B3-9892980ED867}"/>
                </a:ext>
              </a:extLst>
            </p:cNvPr>
            <p:cNvSpPr txBox="1"/>
            <p:nvPr/>
          </p:nvSpPr>
          <p:spPr>
            <a:xfrm>
              <a:off x="1554141" y="1605515"/>
              <a:ext cx="1898935" cy="1485635"/>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endParaRPr lang="en-IN" sz="6000" kern="1200" dirty="0"/>
            </a:p>
          </p:txBody>
        </p:sp>
      </p:grpSp>
      <p:grpSp>
        <p:nvGrpSpPr>
          <p:cNvPr id="14" name="Group 13">
            <a:extLst>
              <a:ext uri="{FF2B5EF4-FFF2-40B4-BE49-F238E27FC236}">
                <a16:creationId xmlns:a16="http://schemas.microsoft.com/office/drawing/2014/main" id="{71F5ABA8-5866-4878-B76D-C5E8D195DB8E}"/>
              </a:ext>
            </a:extLst>
          </p:cNvPr>
          <p:cNvGrpSpPr/>
          <p:nvPr/>
        </p:nvGrpSpPr>
        <p:grpSpPr>
          <a:xfrm>
            <a:off x="2826539" y="4265280"/>
            <a:ext cx="1991200" cy="1735956"/>
            <a:chOff x="1636141" y="3533817"/>
            <a:chExt cx="2635750" cy="2161423"/>
          </a:xfrm>
        </p:grpSpPr>
        <p:sp>
          <p:nvSpPr>
            <p:cNvPr id="15" name="Oval 14">
              <a:extLst>
                <a:ext uri="{FF2B5EF4-FFF2-40B4-BE49-F238E27FC236}">
                  <a16:creationId xmlns:a16="http://schemas.microsoft.com/office/drawing/2014/main" id="{605617DF-07A3-4F12-AA1C-44146E63FD50}"/>
                </a:ext>
              </a:extLst>
            </p:cNvPr>
            <p:cNvSpPr/>
            <p:nvPr/>
          </p:nvSpPr>
          <p:spPr>
            <a:xfrm>
              <a:off x="1636141" y="3533817"/>
              <a:ext cx="2635750" cy="2161423"/>
            </a:xfrm>
            <a:prstGeom prst="ellipse">
              <a:avLst/>
            </a:prstGeom>
            <a:blipFill rotWithShape="0">
              <a:blip r:embed="rId10"/>
              <a:srcRect/>
              <a:stretch>
                <a:fillRect/>
              </a:stretch>
            </a:blipFill>
          </p:spPr>
          <p:style>
            <a:lnRef idx="2">
              <a:schemeClr val="lt2">
                <a:hueOff val="0"/>
                <a:satOff val="0"/>
                <a:lumOff val="0"/>
                <a:alphaOff val="0"/>
              </a:schemeClr>
            </a:lnRef>
            <a:fillRef idx="1">
              <a:scrgbClr r="0" g="0" b="0"/>
            </a:fillRef>
            <a:effectRef idx="0">
              <a:schemeClr val="dk2">
                <a:alpha val="50000"/>
                <a:hueOff val="0"/>
                <a:satOff val="0"/>
                <a:lumOff val="0"/>
                <a:alphaOff val="0"/>
              </a:schemeClr>
            </a:effectRef>
            <a:fontRef idx="minor">
              <a:schemeClr val="tx1"/>
            </a:fontRef>
          </p:style>
        </p:sp>
        <p:sp>
          <p:nvSpPr>
            <p:cNvPr id="16" name="Oval 4">
              <a:extLst>
                <a:ext uri="{FF2B5EF4-FFF2-40B4-BE49-F238E27FC236}">
                  <a16:creationId xmlns:a16="http://schemas.microsoft.com/office/drawing/2014/main" id="{9FAAF57B-5B3C-442A-8D59-5DD583E361D3}"/>
                </a:ext>
              </a:extLst>
            </p:cNvPr>
            <p:cNvSpPr txBox="1"/>
            <p:nvPr/>
          </p:nvSpPr>
          <p:spPr>
            <a:xfrm>
              <a:off x="2022138" y="3850350"/>
              <a:ext cx="1863756" cy="152835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4930" tIns="74930" rIns="74930" bIns="74930" numCol="1" spcCol="1270" anchor="ctr" anchorCtr="0">
              <a:noAutofit/>
            </a:bodyPr>
            <a:lstStyle/>
            <a:p>
              <a:pPr marL="0" lvl="0" indent="0" algn="ctr" defTabSz="2622550">
                <a:lnSpc>
                  <a:spcPct val="90000"/>
                </a:lnSpc>
                <a:spcBef>
                  <a:spcPct val="0"/>
                </a:spcBef>
                <a:spcAft>
                  <a:spcPct val="35000"/>
                </a:spcAft>
                <a:buNone/>
              </a:pPr>
              <a:endParaRPr lang="en-IN" sz="5900" kern="1200" dirty="0"/>
            </a:p>
          </p:txBody>
        </p:sp>
      </p:grpSp>
      <p:grpSp>
        <p:nvGrpSpPr>
          <p:cNvPr id="17" name="Group 16">
            <a:extLst>
              <a:ext uri="{FF2B5EF4-FFF2-40B4-BE49-F238E27FC236}">
                <a16:creationId xmlns:a16="http://schemas.microsoft.com/office/drawing/2014/main" id="{AC30B52D-86C8-46EE-AD32-036D3BDF1BF2}"/>
              </a:ext>
            </a:extLst>
          </p:cNvPr>
          <p:cNvGrpSpPr/>
          <p:nvPr/>
        </p:nvGrpSpPr>
        <p:grpSpPr>
          <a:xfrm>
            <a:off x="7254566" y="4248400"/>
            <a:ext cx="1930135" cy="1735956"/>
            <a:chOff x="5833710" y="3563881"/>
            <a:chExt cx="2990967" cy="2216584"/>
          </a:xfrm>
        </p:grpSpPr>
        <p:sp>
          <p:nvSpPr>
            <p:cNvPr id="18" name="Oval 17">
              <a:extLst>
                <a:ext uri="{FF2B5EF4-FFF2-40B4-BE49-F238E27FC236}">
                  <a16:creationId xmlns:a16="http://schemas.microsoft.com/office/drawing/2014/main" id="{38CA3A27-0D3F-4347-83DE-194393D244BE}"/>
                </a:ext>
              </a:extLst>
            </p:cNvPr>
            <p:cNvSpPr/>
            <p:nvPr/>
          </p:nvSpPr>
          <p:spPr>
            <a:xfrm>
              <a:off x="5833710" y="3563881"/>
              <a:ext cx="2990967" cy="2216584"/>
            </a:xfrm>
            <a:prstGeom prst="ellipse">
              <a:avLst/>
            </a:prstGeom>
            <a:blipFill rotWithShape="0">
              <a:blip r:embed="rId11"/>
              <a:srcRect/>
              <a:stretch>
                <a:fillRect l="-6000" r="-6000"/>
              </a:stretch>
            </a:blipFill>
          </p:spPr>
          <p:style>
            <a:lnRef idx="2">
              <a:schemeClr val="lt2">
                <a:hueOff val="0"/>
                <a:satOff val="0"/>
                <a:lumOff val="0"/>
                <a:alphaOff val="0"/>
              </a:schemeClr>
            </a:lnRef>
            <a:fillRef idx="1">
              <a:scrgbClr r="0" g="0" b="0"/>
            </a:fillRef>
            <a:effectRef idx="0">
              <a:schemeClr val="dk2">
                <a:alpha val="50000"/>
                <a:hueOff val="0"/>
                <a:satOff val="0"/>
                <a:lumOff val="0"/>
                <a:alphaOff val="0"/>
              </a:schemeClr>
            </a:effectRef>
            <a:fontRef idx="minor">
              <a:schemeClr val="tx1"/>
            </a:fontRef>
          </p:style>
        </p:sp>
        <p:sp>
          <p:nvSpPr>
            <p:cNvPr id="19" name="Oval 4">
              <a:extLst>
                <a:ext uri="{FF2B5EF4-FFF2-40B4-BE49-F238E27FC236}">
                  <a16:creationId xmlns:a16="http://schemas.microsoft.com/office/drawing/2014/main" id="{E8697003-30B2-4A5C-92DE-A14DCCE6B9B3}"/>
                </a:ext>
              </a:extLst>
            </p:cNvPr>
            <p:cNvSpPr txBox="1"/>
            <p:nvPr/>
          </p:nvSpPr>
          <p:spPr>
            <a:xfrm>
              <a:off x="6271727" y="3888492"/>
              <a:ext cx="2114933" cy="156736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IN" sz="6500" kern="1200" dirty="0"/>
            </a:p>
          </p:txBody>
        </p:sp>
      </p:grpSp>
    </p:spTree>
    <p:extLst>
      <p:ext uri="{BB962C8B-B14F-4D97-AF65-F5344CB8AC3E}">
        <p14:creationId xmlns:p14="http://schemas.microsoft.com/office/powerpoint/2010/main" val="1158646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DE3B06-7ADD-46CE-A4C2-57698F278B26}"/>
              </a:ext>
            </a:extLst>
          </p:cNvPr>
          <p:cNvPicPr>
            <a:picLocks noChangeAspect="1"/>
          </p:cNvPicPr>
          <p:nvPr/>
        </p:nvPicPr>
        <p:blipFill rotWithShape="1">
          <a:blip r:embed="rId2"/>
          <a:srcRect l="8176"/>
          <a:stretch/>
        </p:blipFill>
        <p:spPr>
          <a:xfrm>
            <a:off x="13" y="1308313"/>
            <a:ext cx="4396679" cy="4077239"/>
          </a:xfrm>
          <a:prstGeom prst="rect">
            <a:avLst/>
          </a:prstGeom>
        </p:spPr>
      </p:pic>
      <p:sp>
        <p:nvSpPr>
          <p:cNvPr id="2" name="Title 1">
            <a:extLst>
              <a:ext uri="{FF2B5EF4-FFF2-40B4-BE49-F238E27FC236}">
                <a16:creationId xmlns:a16="http://schemas.microsoft.com/office/drawing/2014/main" id="{B9D39D7B-71C4-4413-B646-A813C3572F2D}"/>
              </a:ext>
            </a:extLst>
          </p:cNvPr>
          <p:cNvSpPr>
            <a:spLocks noGrp="1"/>
          </p:cNvSpPr>
          <p:nvPr>
            <p:ph type="title"/>
          </p:nvPr>
        </p:nvSpPr>
        <p:spPr>
          <a:xfrm>
            <a:off x="0" y="163773"/>
            <a:ext cx="12192000" cy="752308"/>
          </a:xfrm>
        </p:spPr>
        <p:txBody>
          <a:bodyPr>
            <a:normAutofit/>
          </a:bodyPr>
          <a:lstStyle/>
          <a:p>
            <a:pPr algn="ctr"/>
            <a:r>
              <a:rPr lang="en-US" sz="2800" b="1" dirty="0">
                <a:latin typeface="Arial" panose="020B0604020202020204" pitchFamily="34" charset="0"/>
                <a:cs typeface="Arial" panose="020B0604020202020204" pitchFamily="34" charset="0"/>
              </a:rPr>
              <a:t>Inventory management by Apt Design of the Distribution Network</a:t>
            </a:r>
          </a:p>
        </p:txBody>
      </p:sp>
      <p:graphicFrame>
        <p:nvGraphicFramePr>
          <p:cNvPr id="5" name="Diagram 4">
            <a:extLst>
              <a:ext uri="{FF2B5EF4-FFF2-40B4-BE49-F238E27FC236}">
                <a16:creationId xmlns:a16="http://schemas.microsoft.com/office/drawing/2014/main" id="{4AAFACBD-E002-4556-BCBE-CC81A73AE42F}"/>
              </a:ext>
            </a:extLst>
          </p:cNvPr>
          <p:cNvGraphicFramePr/>
          <p:nvPr>
            <p:extLst>
              <p:ext uri="{D42A27DB-BD31-4B8C-83A1-F6EECF244321}">
                <p14:modId xmlns:p14="http://schemas.microsoft.com/office/powerpoint/2010/main" val="945147143"/>
              </p:ext>
            </p:extLst>
          </p:nvPr>
        </p:nvGraphicFramePr>
        <p:xfrm>
          <a:off x="3016739" y="970673"/>
          <a:ext cx="85750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0488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E968-1D87-4B64-979B-7C859AA5F56E}"/>
              </a:ext>
            </a:extLst>
          </p:cNvPr>
          <p:cNvSpPr>
            <a:spLocks noGrp="1"/>
          </p:cNvSpPr>
          <p:nvPr>
            <p:ph type="title"/>
          </p:nvPr>
        </p:nvSpPr>
        <p:spPr>
          <a:xfrm>
            <a:off x="0" y="150143"/>
            <a:ext cx="12192000" cy="828331"/>
          </a:xfrm>
        </p:spPr>
        <p:txBody>
          <a:bodyPr>
            <a:noAutofit/>
          </a:bodyPr>
          <a:lstStyle/>
          <a:p>
            <a:pPr algn="ctr"/>
            <a:r>
              <a:rPr lang="en-US" sz="2800" b="1" dirty="0">
                <a:latin typeface="Arial" panose="020B0604020202020204" pitchFamily="34" charset="0"/>
                <a:cs typeface="Arial" panose="020B0604020202020204" pitchFamily="34" charset="0"/>
              </a:rPr>
              <a:t>Inventory management by Apt Design of the Distribution Network</a:t>
            </a:r>
            <a:endParaRPr lang="en-IN" sz="2800" b="1" dirty="0"/>
          </a:p>
        </p:txBody>
      </p:sp>
      <p:graphicFrame>
        <p:nvGraphicFramePr>
          <p:cNvPr id="4" name="Content Placeholder 3">
            <a:extLst>
              <a:ext uri="{FF2B5EF4-FFF2-40B4-BE49-F238E27FC236}">
                <a16:creationId xmlns:a16="http://schemas.microsoft.com/office/drawing/2014/main" id="{3AD099A0-7B65-4F08-B1AE-74329E7A2623}"/>
              </a:ext>
            </a:extLst>
          </p:cNvPr>
          <p:cNvGraphicFramePr>
            <a:graphicFrameLocks noGrp="1"/>
          </p:cNvGraphicFramePr>
          <p:nvPr>
            <p:ph idx="1"/>
            <p:extLst>
              <p:ext uri="{D42A27DB-BD31-4B8C-83A1-F6EECF244321}">
                <p14:modId xmlns:p14="http://schemas.microsoft.com/office/powerpoint/2010/main" val="3557240431"/>
              </p:ext>
            </p:extLst>
          </p:nvPr>
        </p:nvGraphicFramePr>
        <p:xfrm>
          <a:off x="838200" y="103304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oogle Shape;145;p7">
            <a:extLst>
              <a:ext uri="{FF2B5EF4-FFF2-40B4-BE49-F238E27FC236}">
                <a16:creationId xmlns:a16="http://schemas.microsoft.com/office/drawing/2014/main" id="{15FDA257-F3F1-4452-A7CE-D844CF3D2A89}"/>
              </a:ext>
            </a:extLst>
          </p:cNvPr>
          <p:cNvPicPr preferRelativeResize="0"/>
          <p:nvPr/>
        </p:nvPicPr>
        <p:blipFill>
          <a:blip r:embed="rId8">
            <a:alphaModFix/>
          </a:blip>
          <a:stretch>
            <a:fillRect/>
          </a:stretch>
        </p:blipFill>
        <p:spPr>
          <a:xfrm>
            <a:off x="838201" y="4626591"/>
            <a:ext cx="3276539" cy="2147931"/>
          </a:xfrm>
          <a:prstGeom prst="rect">
            <a:avLst/>
          </a:prstGeom>
          <a:noFill/>
          <a:ln>
            <a:noFill/>
          </a:ln>
        </p:spPr>
      </p:pic>
      <p:pic>
        <p:nvPicPr>
          <p:cNvPr id="6" name="Google Shape;146;p7">
            <a:extLst>
              <a:ext uri="{FF2B5EF4-FFF2-40B4-BE49-F238E27FC236}">
                <a16:creationId xmlns:a16="http://schemas.microsoft.com/office/drawing/2014/main" id="{52E50386-FDAC-4D31-BA38-B59CFE51FFFB}"/>
              </a:ext>
            </a:extLst>
          </p:cNvPr>
          <p:cNvPicPr preferRelativeResize="0"/>
          <p:nvPr/>
        </p:nvPicPr>
        <p:blipFill>
          <a:blip r:embed="rId9">
            <a:alphaModFix/>
          </a:blip>
          <a:stretch>
            <a:fillRect/>
          </a:stretch>
        </p:blipFill>
        <p:spPr>
          <a:xfrm>
            <a:off x="4397367" y="4626591"/>
            <a:ext cx="3327268" cy="2147930"/>
          </a:xfrm>
          <a:prstGeom prst="rect">
            <a:avLst/>
          </a:prstGeom>
          <a:noFill/>
          <a:ln>
            <a:noFill/>
          </a:ln>
        </p:spPr>
      </p:pic>
      <p:pic>
        <p:nvPicPr>
          <p:cNvPr id="7" name="Picture 6">
            <a:extLst>
              <a:ext uri="{FF2B5EF4-FFF2-40B4-BE49-F238E27FC236}">
                <a16:creationId xmlns:a16="http://schemas.microsoft.com/office/drawing/2014/main" id="{8724E2CF-CE58-4886-BB3A-A373388AB7ED}"/>
              </a:ext>
            </a:extLst>
          </p:cNvPr>
          <p:cNvPicPr>
            <a:picLocks noChangeAspect="1"/>
          </p:cNvPicPr>
          <p:nvPr/>
        </p:nvPicPr>
        <p:blipFill>
          <a:blip r:embed="rId10"/>
          <a:stretch>
            <a:fillRect/>
          </a:stretch>
        </p:blipFill>
        <p:spPr>
          <a:xfrm>
            <a:off x="8082117" y="4626591"/>
            <a:ext cx="3327423" cy="2056953"/>
          </a:xfrm>
          <a:prstGeom prst="rect">
            <a:avLst/>
          </a:prstGeom>
        </p:spPr>
      </p:pic>
    </p:spTree>
    <p:extLst>
      <p:ext uri="{BB962C8B-B14F-4D97-AF65-F5344CB8AC3E}">
        <p14:creationId xmlns:p14="http://schemas.microsoft.com/office/powerpoint/2010/main" val="1239119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502CA9F-2547-47B5-ABA9-4DA5C060798E}"/>
              </a:ext>
            </a:extLst>
          </p:cNvPr>
          <p:cNvGraphicFramePr>
            <a:graphicFrameLocks/>
          </p:cNvGraphicFramePr>
          <p:nvPr>
            <p:extLst>
              <p:ext uri="{D42A27DB-BD31-4B8C-83A1-F6EECF244321}">
                <p14:modId xmlns:p14="http://schemas.microsoft.com/office/powerpoint/2010/main" val="1750352464"/>
              </p:ext>
            </p:extLst>
          </p:nvPr>
        </p:nvGraphicFramePr>
        <p:xfrm>
          <a:off x="838200" y="582883"/>
          <a:ext cx="10515600" cy="4589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oogle Shape;154;g11f50c66eea_4_16">
            <a:extLst>
              <a:ext uri="{FF2B5EF4-FFF2-40B4-BE49-F238E27FC236}">
                <a16:creationId xmlns:a16="http://schemas.microsoft.com/office/drawing/2014/main" id="{805D788D-37B0-40FE-9F52-D0A3678FB909}"/>
              </a:ext>
            </a:extLst>
          </p:cNvPr>
          <p:cNvPicPr preferRelativeResize="0"/>
          <p:nvPr/>
        </p:nvPicPr>
        <p:blipFill>
          <a:blip r:embed="rId8">
            <a:alphaModFix/>
          </a:blip>
          <a:stretch>
            <a:fillRect/>
          </a:stretch>
        </p:blipFill>
        <p:spPr>
          <a:xfrm>
            <a:off x="838201" y="3971517"/>
            <a:ext cx="5016691" cy="2855357"/>
          </a:xfrm>
          <a:prstGeom prst="rect">
            <a:avLst/>
          </a:prstGeom>
          <a:noFill/>
          <a:ln>
            <a:noFill/>
          </a:ln>
        </p:spPr>
      </p:pic>
      <p:sp>
        <p:nvSpPr>
          <p:cNvPr id="7" name="Title 1">
            <a:extLst>
              <a:ext uri="{FF2B5EF4-FFF2-40B4-BE49-F238E27FC236}">
                <a16:creationId xmlns:a16="http://schemas.microsoft.com/office/drawing/2014/main" id="{395943E2-0B1D-4144-A7F6-4AB6F6F79496}"/>
              </a:ext>
            </a:extLst>
          </p:cNvPr>
          <p:cNvSpPr>
            <a:spLocks noGrp="1"/>
          </p:cNvSpPr>
          <p:nvPr>
            <p:ph type="title"/>
          </p:nvPr>
        </p:nvSpPr>
        <p:spPr>
          <a:xfrm>
            <a:off x="0" y="150144"/>
            <a:ext cx="12192000" cy="828331"/>
          </a:xfrm>
        </p:spPr>
        <p:txBody>
          <a:bodyPr>
            <a:noAutofit/>
          </a:bodyPr>
          <a:lstStyle/>
          <a:p>
            <a:pPr algn="ctr"/>
            <a:r>
              <a:rPr lang="en-US" sz="2800" b="1" dirty="0">
                <a:latin typeface="Arial" panose="020B0604020202020204" pitchFamily="34" charset="0"/>
                <a:cs typeface="Arial" panose="020B0604020202020204" pitchFamily="34" charset="0"/>
              </a:rPr>
              <a:t>Inventory management by Apt Design of the Distribution Network</a:t>
            </a:r>
            <a:endParaRPr lang="en-IN" sz="2800" b="1" dirty="0"/>
          </a:p>
        </p:txBody>
      </p:sp>
      <p:pic>
        <p:nvPicPr>
          <p:cNvPr id="9" name="Picture 8">
            <a:extLst>
              <a:ext uri="{FF2B5EF4-FFF2-40B4-BE49-F238E27FC236}">
                <a16:creationId xmlns:a16="http://schemas.microsoft.com/office/drawing/2014/main" id="{64E61F46-F88A-404B-8DD4-3432F6160717}"/>
              </a:ext>
            </a:extLst>
          </p:cNvPr>
          <p:cNvPicPr>
            <a:picLocks noChangeAspect="1"/>
          </p:cNvPicPr>
          <p:nvPr/>
        </p:nvPicPr>
        <p:blipFill>
          <a:blip r:embed="rId9"/>
          <a:stretch>
            <a:fillRect/>
          </a:stretch>
        </p:blipFill>
        <p:spPr>
          <a:xfrm>
            <a:off x="6428108" y="3971517"/>
            <a:ext cx="4967785" cy="2855375"/>
          </a:xfrm>
          <a:prstGeom prst="rect">
            <a:avLst/>
          </a:prstGeom>
        </p:spPr>
      </p:pic>
    </p:spTree>
    <p:extLst>
      <p:ext uri="{BB962C8B-B14F-4D97-AF65-F5344CB8AC3E}">
        <p14:creationId xmlns:p14="http://schemas.microsoft.com/office/powerpoint/2010/main" val="1670946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8D224-75EB-4236-8846-5BDF264D433F}"/>
              </a:ext>
            </a:extLst>
          </p:cNvPr>
          <p:cNvSpPr>
            <a:spLocks noGrp="1"/>
          </p:cNvSpPr>
          <p:nvPr>
            <p:ph idx="1"/>
          </p:nvPr>
        </p:nvSpPr>
        <p:spPr>
          <a:xfrm>
            <a:off x="838201" y="978456"/>
            <a:ext cx="9439275" cy="2311486"/>
          </a:xfrm>
        </p:spPr>
        <p:txBody>
          <a:bodyPr>
            <a:normAutofit/>
          </a:bodyPr>
          <a:lstStyle/>
          <a:p>
            <a:pPr algn="just">
              <a:lnSpc>
                <a:spcPct val="100000"/>
              </a:lnSpc>
            </a:pPr>
            <a:r>
              <a:rPr lang="en-US" sz="1900" dirty="0">
                <a:effectLst/>
                <a:latin typeface="Arial" panose="020B0604020202020204" pitchFamily="34" charset="0"/>
                <a:ea typeface="Calibri" panose="020F0502020204030204" pitchFamily="34" charset="0"/>
                <a:cs typeface="Arial" panose="020B0604020202020204" pitchFamily="34" charset="0"/>
              </a:rPr>
              <a:t>Product characteristics as well as network requirements to be considered.</a:t>
            </a:r>
          </a:p>
          <a:p>
            <a:pPr algn="just">
              <a:lnSpc>
                <a:spcPct val="100000"/>
              </a:lnSpc>
            </a:pPr>
            <a:r>
              <a:rPr lang="en-US" sz="1900" dirty="0">
                <a:effectLst/>
                <a:latin typeface="Arial" panose="020B0604020202020204" pitchFamily="34" charset="0"/>
                <a:ea typeface="Calibri" panose="020F0502020204030204" pitchFamily="34" charset="0"/>
                <a:cs typeface="Arial" panose="020B0604020202020204" pitchFamily="34" charset="0"/>
              </a:rPr>
              <a:t>Different networks have different strengths and weaknesses.</a:t>
            </a:r>
          </a:p>
          <a:p>
            <a:pPr algn="just">
              <a:lnSpc>
                <a:spcPct val="100000"/>
              </a:lnSpc>
            </a:pPr>
            <a:r>
              <a:rPr lang="en-US" sz="1900" dirty="0">
                <a:effectLst/>
                <a:latin typeface="Arial" panose="020B0604020202020204" pitchFamily="34" charset="0"/>
                <a:ea typeface="Calibri" panose="020F0502020204030204" pitchFamily="34" charset="0"/>
                <a:cs typeface="Arial" panose="020B0604020202020204" pitchFamily="34" charset="0"/>
              </a:rPr>
              <a:t>To be tailored to match the characteristics of the product and the needs of the customer.</a:t>
            </a:r>
          </a:p>
          <a:p>
            <a:pPr algn="just">
              <a:lnSpc>
                <a:spcPct val="100000"/>
              </a:lnSpc>
            </a:pPr>
            <a:r>
              <a:rPr lang="en-US" sz="1900" dirty="0">
                <a:effectLst/>
                <a:latin typeface="Arial" panose="020B0604020202020204" pitchFamily="34" charset="0"/>
                <a:ea typeface="Calibri" panose="020F0502020204030204" pitchFamily="34" charset="0"/>
                <a:cs typeface="Arial" panose="020B0604020202020204" pitchFamily="34" charset="0"/>
              </a:rPr>
              <a:t>W.W. Grainger used a hybrid design network  which combines all the aforementioned options in its distribution network</a:t>
            </a:r>
            <a:r>
              <a:rPr lang="en-US" sz="1900" dirty="0">
                <a:latin typeface="Arial" panose="020B0604020202020204" pitchFamily="34" charset="0"/>
                <a:ea typeface="Calibri" panose="020F0502020204030204" pitchFamily="34" charset="0"/>
                <a:cs typeface="Arial" panose="020B0604020202020204" pitchFamily="34" charset="0"/>
              </a:rPr>
              <a:t>.</a:t>
            </a:r>
            <a:r>
              <a:rPr lang="en-US" sz="1900" dirty="0">
                <a:effectLst/>
                <a:latin typeface="Arial" panose="020B0604020202020204" pitchFamily="34" charset="0"/>
                <a:ea typeface="Calibri" panose="020F0502020204030204" pitchFamily="34" charset="0"/>
                <a:cs typeface="Arial" panose="020B0604020202020204" pitchFamily="34" charset="0"/>
              </a:rPr>
              <a:t> </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marL="0" indent="0" algn="just">
              <a:lnSpc>
                <a:spcPct val="100000"/>
              </a:lnSpc>
              <a:buNone/>
            </a:pPr>
            <a:endParaRPr lang="en-IN"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9CBF5D0C-62F0-4625-9946-86C55388F539}"/>
              </a:ext>
            </a:extLst>
          </p:cNvPr>
          <p:cNvSpPr>
            <a:spLocks noGrp="1"/>
          </p:cNvSpPr>
          <p:nvPr>
            <p:ph type="title"/>
          </p:nvPr>
        </p:nvSpPr>
        <p:spPr>
          <a:xfrm>
            <a:off x="0" y="177439"/>
            <a:ext cx="12192000" cy="814683"/>
          </a:xfrm>
        </p:spPr>
        <p:txBody>
          <a:bodyPr>
            <a:noAutofit/>
          </a:bodyPr>
          <a:lstStyle/>
          <a:p>
            <a:pPr algn="ctr"/>
            <a:r>
              <a:rPr lang="en-US" sz="2800" b="1" dirty="0">
                <a:latin typeface="Arial" panose="020B0604020202020204" pitchFamily="34" charset="0"/>
                <a:cs typeface="Arial" panose="020B0604020202020204" pitchFamily="34" charset="0"/>
              </a:rPr>
              <a:t>Selecting the Distribution in Network design</a:t>
            </a:r>
            <a:endParaRPr lang="en-IN" sz="2800" b="1" dirty="0"/>
          </a:p>
        </p:txBody>
      </p:sp>
      <p:pic>
        <p:nvPicPr>
          <p:cNvPr id="9" name="Picture 8">
            <a:extLst>
              <a:ext uri="{FF2B5EF4-FFF2-40B4-BE49-F238E27FC236}">
                <a16:creationId xmlns:a16="http://schemas.microsoft.com/office/drawing/2014/main" id="{84A77340-162C-4E3F-8139-96FC098A8633}"/>
              </a:ext>
            </a:extLst>
          </p:cNvPr>
          <p:cNvPicPr>
            <a:picLocks noChangeAspect="1"/>
          </p:cNvPicPr>
          <p:nvPr/>
        </p:nvPicPr>
        <p:blipFill>
          <a:blip r:embed="rId3"/>
          <a:stretch>
            <a:fillRect/>
          </a:stretch>
        </p:blipFill>
        <p:spPr>
          <a:xfrm>
            <a:off x="10030934" y="782847"/>
            <a:ext cx="2051895" cy="1806893"/>
          </a:xfrm>
          <a:prstGeom prst="rect">
            <a:avLst/>
          </a:prstGeom>
        </p:spPr>
      </p:pic>
      <p:graphicFrame>
        <p:nvGraphicFramePr>
          <p:cNvPr id="11" name="Content Placeholder 3">
            <a:extLst>
              <a:ext uri="{FF2B5EF4-FFF2-40B4-BE49-F238E27FC236}">
                <a16:creationId xmlns:a16="http://schemas.microsoft.com/office/drawing/2014/main" id="{75881DCC-DD74-4C89-A933-7C74E829A213}"/>
              </a:ext>
            </a:extLst>
          </p:cNvPr>
          <p:cNvGraphicFramePr>
            <a:graphicFrameLocks/>
          </p:cNvGraphicFramePr>
          <p:nvPr>
            <p:extLst>
              <p:ext uri="{D42A27DB-BD31-4B8C-83A1-F6EECF244321}">
                <p14:modId xmlns:p14="http://schemas.microsoft.com/office/powerpoint/2010/main" val="1723292185"/>
              </p:ext>
            </p:extLst>
          </p:nvPr>
        </p:nvGraphicFramePr>
        <p:xfrm>
          <a:off x="838200" y="3344551"/>
          <a:ext cx="10515600" cy="30739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381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D41D5-0A52-4974-9535-849FAC94D623}"/>
              </a:ext>
            </a:extLst>
          </p:cNvPr>
          <p:cNvSpPr>
            <a:spLocks noGrp="1"/>
          </p:cNvSpPr>
          <p:nvPr>
            <p:ph idx="1"/>
          </p:nvPr>
        </p:nvSpPr>
        <p:spPr>
          <a:xfrm>
            <a:off x="838200" y="1194191"/>
            <a:ext cx="10515600" cy="5023412"/>
          </a:xfrm>
        </p:spPr>
        <p:txBody>
          <a:bodyPr>
            <a:normAutofit/>
          </a:bodyPr>
          <a:lstStyle/>
          <a:p>
            <a:pPr algn="just"/>
            <a:r>
              <a:rPr lang="en-US" sz="1800" dirty="0">
                <a:latin typeface="Arial" panose="020B0604020202020204" pitchFamily="34" charset="0"/>
                <a:cs typeface="Arial" panose="020B0604020202020204" pitchFamily="34" charset="0"/>
              </a:rPr>
              <a:t>Business practice which enhances the integration of supply chain system.</a:t>
            </a:r>
          </a:p>
          <a:p>
            <a:pPr algn="just"/>
            <a:r>
              <a:rPr lang="en-US" sz="1800" dirty="0">
                <a:latin typeface="Arial" panose="020B0604020202020204" pitchFamily="34" charset="0"/>
                <a:cs typeface="Arial" panose="020B0604020202020204" pitchFamily="34" charset="0"/>
              </a:rPr>
              <a:t>With the use of IT to assist and support joint practices for ex. </a:t>
            </a:r>
            <a:r>
              <a:rPr lang="en-US" sz="1800" dirty="0">
                <a:effectLst/>
                <a:latin typeface="Arial" panose="020B0604020202020204" pitchFamily="34" charset="0"/>
                <a:ea typeface="Calibri" panose="020F0502020204030204" pitchFamily="34" charset="0"/>
                <a:cs typeface="Arial" panose="020B0604020202020204" pitchFamily="34" charset="0"/>
              </a:rPr>
              <a:t>CAO [Computer Assisted Ordering] and EDI </a:t>
            </a:r>
            <a:r>
              <a:rPr lang="en-US" sz="1800" dirty="0">
                <a:latin typeface="Arial" panose="020B0604020202020204" pitchFamily="34" charset="0"/>
                <a:cs typeface="Arial" panose="020B0604020202020204" pitchFamily="34" charset="0"/>
              </a:rPr>
              <a:t>(Electronic Data Interchange of Business information in a standardized format)</a:t>
            </a:r>
            <a:r>
              <a:rPr lang="en-US" sz="1800" dirty="0">
                <a:effectLst/>
                <a:latin typeface="Arial" panose="020B0604020202020204" pitchFamily="34" charset="0"/>
                <a:ea typeface="Calibri" panose="020F0502020204030204" pitchFamily="34" charset="0"/>
                <a:cs typeface="Arial" panose="020B0604020202020204" pitchFamily="34" charset="0"/>
              </a:rPr>
              <a:t> helps reduce the fixed costs associated with placing each order.</a:t>
            </a:r>
          </a:p>
          <a:p>
            <a:pPr algn="just"/>
            <a:r>
              <a:rPr lang="en-US" sz="1800" dirty="0">
                <a:latin typeface="Arial" panose="020B0604020202020204" pitchFamily="34" charset="0"/>
                <a:ea typeface="Calibri" panose="020F0502020204030204" pitchFamily="34" charset="0"/>
                <a:cs typeface="Arial" panose="020B0604020202020204" pitchFamily="34" charset="0"/>
              </a:rPr>
              <a:t>U</a:t>
            </a:r>
            <a:r>
              <a:rPr lang="en-US" sz="1800" dirty="0">
                <a:effectLst/>
                <a:latin typeface="Arial" panose="020B0604020202020204" pitchFamily="34" charset="0"/>
                <a:ea typeface="Calibri" panose="020F0502020204030204" pitchFamily="34" charset="0"/>
                <a:cs typeface="Arial" panose="020B0604020202020204" pitchFamily="34" charset="0"/>
              </a:rPr>
              <a:t>se of Web-based ordering by  W.W. Grainger and McMaster-Carr has facilitated ordering in   small  lots because of reduced ordering costs for customers and reduced fulfillment costs for companies themselves.</a:t>
            </a:r>
            <a:endParaRPr lang="en-IN" sz="1800" dirty="0">
              <a:latin typeface="Arial" panose="020B0604020202020204" pitchFamily="34" charset="0"/>
              <a:ea typeface="Calibri" panose="020F050202020403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By sharing information between the manufacturers, retailers and other players.</a:t>
            </a:r>
          </a:p>
          <a:p>
            <a:endParaRPr lang="en-IN"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BB4BDD1-D3EE-4591-9E95-80DB6FE07F92}"/>
              </a:ext>
            </a:extLst>
          </p:cNvPr>
          <p:cNvSpPr>
            <a:spLocks noGrp="1"/>
          </p:cNvSpPr>
          <p:nvPr>
            <p:ph type="title"/>
          </p:nvPr>
        </p:nvSpPr>
        <p:spPr>
          <a:xfrm>
            <a:off x="0" y="0"/>
            <a:ext cx="12192000" cy="1033047"/>
          </a:xfrm>
        </p:spPr>
        <p:txBody>
          <a:bodyPr>
            <a:noAutofit/>
          </a:bodyPr>
          <a:lstStyle/>
          <a:p>
            <a:pPr marL="0" lvl="0" indent="0" algn="ctr" rtl="0">
              <a:lnSpc>
                <a:spcPct val="115000"/>
              </a:lnSpc>
              <a:spcBef>
                <a:spcPts val="1200"/>
              </a:spcBef>
              <a:spcAft>
                <a:spcPts val="0"/>
              </a:spcAft>
              <a:buClr>
                <a:schemeClr val="dk1"/>
              </a:buClr>
              <a:buSzPts val="1100"/>
              <a:buFont typeface="Arial"/>
              <a:buNone/>
            </a:pPr>
            <a:r>
              <a:rPr lang="en-US" sz="2800" b="1" dirty="0">
                <a:latin typeface="Arial"/>
                <a:ea typeface="Arial"/>
                <a:cs typeface="Arial"/>
                <a:sym typeface="Arial"/>
              </a:rPr>
              <a:t>Implementing CPFR Model</a:t>
            </a:r>
          </a:p>
        </p:txBody>
      </p:sp>
      <p:pic>
        <p:nvPicPr>
          <p:cNvPr id="11" name="Picture 10">
            <a:extLst>
              <a:ext uri="{FF2B5EF4-FFF2-40B4-BE49-F238E27FC236}">
                <a16:creationId xmlns:a16="http://schemas.microsoft.com/office/drawing/2014/main" id="{10364CD2-49A8-4203-8E64-05D57490E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584" y="3573437"/>
            <a:ext cx="4652683" cy="3221809"/>
          </a:xfrm>
          <a:prstGeom prst="rect">
            <a:avLst/>
          </a:prstGeom>
        </p:spPr>
      </p:pic>
    </p:spTree>
    <p:extLst>
      <p:ext uri="{BB962C8B-B14F-4D97-AF65-F5344CB8AC3E}">
        <p14:creationId xmlns:p14="http://schemas.microsoft.com/office/powerpoint/2010/main" val="548399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0089D6-389D-47C5-9FE8-5F40E09CB432}"/>
              </a:ext>
            </a:extLst>
          </p:cNvPr>
          <p:cNvSpPr>
            <a:spLocks noGrp="1"/>
          </p:cNvSpPr>
          <p:nvPr>
            <p:ph idx="1"/>
          </p:nvPr>
        </p:nvSpPr>
        <p:spPr>
          <a:xfrm>
            <a:off x="851848" y="1155877"/>
            <a:ext cx="10515600" cy="5143916"/>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Two obvious managerial levers to increase profitability are- </a:t>
            </a:r>
          </a:p>
          <a:p>
            <a:pPr marL="342900" lvl="0" indent="-342900" algn="just">
              <a:buAutoNum type="arabicPeriod"/>
            </a:pPr>
            <a:r>
              <a:rPr lang="en-US" sz="2000" dirty="0">
                <a:latin typeface="Arial" panose="020B0604020202020204" pitchFamily="34" charset="0"/>
                <a:cs typeface="Arial" panose="020B0604020202020204" pitchFamily="34" charset="0"/>
              </a:rPr>
              <a:t>Increasing the salvage value of each unit increases profitability (as well as the optimal cycle service level). </a:t>
            </a:r>
          </a:p>
          <a:p>
            <a:pPr marL="342900" indent="-342900" algn="just">
              <a:buFont typeface="Arial" panose="020B0604020202020204" pitchFamily="34" charset="0"/>
              <a:buAutoNum type="arabicPeriod"/>
            </a:pPr>
            <a:r>
              <a:rPr lang="en-US" sz="2000" dirty="0">
                <a:latin typeface="Arial" panose="020B0604020202020204" pitchFamily="34" charset="0"/>
                <a:cs typeface="Arial" panose="020B0604020202020204" pitchFamily="34" charset="0"/>
              </a:rPr>
              <a:t>Decreasing the margin lost from a stock out increases profitability (by allowing a lower optimal cycle service level). This system is followed by McMaster-Carr and W.W Grainger.</a:t>
            </a:r>
          </a:p>
          <a:p>
            <a:pPr marL="0" indent="0" algn="just">
              <a:buNone/>
            </a:pPr>
            <a:r>
              <a:rPr lang="en-US" sz="2000" dirty="0">
                <a:latin typeface="Arial" panose="020B0604020202020204" pitchFamily="34" charset="0"/>
                <a:cs typeface="Arial" panose="020B0604020202020204" pitchFamily="34" charset="0"/>
              </a:rPr>
              <a:t>In the MRO supply industry, McMaster-Carr and W.W. Grainger, two major competitors, are also large customers for each other.</a:t>
            </a:r>
            <a:endParaRPr lang="en-IN" sz="16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DF0F5B5-79E6-4114-9015-DF516284EF42}"/>
              </a:ext>
            </a:extLst>
          </p:cNvPr>
          <p:cNvSpPr>
            <a:spLocks noGrp="1"/>
          </p:cNvSpPr>
          <p:nvPr>
            <p:ph type="title"/>
          </p:nvPr>
        </p:nvSpPr>
        <p:spPr>
          <a:xfrm>
            <a:off x="0" y="192549"/>
            <a:ext cx="12192000" cy="704020"/>
          </a:xfrm>
        </p:spPr>
        <p:txBody>
          <a:bodyPr>
            <a:noAutofit/>
          </a:bodyPr>
          <a:lstStyle/>
          <a:p>
            <a:pPr marL="0" lvl="0" indent="0" algn="ctr" rtl="0">
              <a:lnSpc>
                <a:spcPct val="115000"/>
              </a:lnSpc>
              <a:spcBef>
                <a:spcPts val="1200"/>
              </a:spcBef>
              <a:spcAft>
                <a:spcPts val="0"/>
              </a:spcAft>
              <a:buClr>
                <a:schemeClr val="dk1"/>
              </a:buClr>
              <a:buSzPts val="1100"/>
              <a:buFont typeface="Arial"/>
              <a:buNone/>
            </a:pPr>
            <a:r>
              <a:rPr lang="en-US" sz="2800" b="1" dirty="0">
                <a:latin typeface="Arial"/>
                <a:ea typeface="Arial"/>
                <a:cs typeface="Arial"/>
                <a:sym typeface="Arial"/>
              </a:rPr>
              <a:t>Managerial levers to increase profitability</a:t>
            </a:r>
          </a:p>
        </p:txBody>
      </p:sp>
    </p:spTree>
    <p:extLst>
      <p:ext uri="{BB962C8B-B14F-4D97-AF65-F5344CB8AC3E}">
        <p14:creationId xmlns:p14="http://schemas.microsoft.com/office/powerpoint/2010/main" val="3296187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C65578-9D9E-452E-8BD1-CFFDBDB28EDA}"/>
              </a:ext>
            </a:extLst>
          </p:cNvPr>
          <p:cNvSpPr>
            <a:spLocks noGrp="1"/>
          </p:cNvSpPr>
          <p:nvPr>
            <p:ph idx="1"/>
          </p:nvPr>
        </p:nvSpPr>
        <p:spPr>
          <a:xfrm>
            <a:off x="838200" y="886264"/>
            <a:ext cx="10515600" cy="5541831"/>
          </a:xfrm>
        </p:spPr>
        <p:txBody>
          <a:bodyPr>
            <a:normAutofit lnSpcReduction="10000"/>
          </a:bodyPr>
          <a:lstStyle/>
          <a:p>
            <a:pPr>
              <a:buFont typeface="Wingdings" pitchFamily="2" charset="2"/>
              <a:buChar char="Ø"/>
            </a:pP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buFont typeface="Wingdings" pitchFamily="2" charset="2"/>
              <a:buChar char="Ø"/>
            </a:pPr>
            <a:r>
              <a:rPr lang="en-US" sz="2000" dirty="0">
                <a:effectLst/>
                <a:latin typeface="Arial" panose="020B0604020202020204" pitchFamily="34" charset="0"/>
                <a:ea typeface="Calibri" panose="020F0502020204030204" pitchFamily="34" charset="0"/>
                <a:cs typeface="Arial" panose="020B0604020202020204" pitchFamily="34" charset="0"/>
              </a:rPr>
              <a:t>Tailored transportation is the use of different transportation networks and modes based on customer and product characteristics. </a:t>
            </a:r>
          </a:p>
          <a:p>
            <a:pPr>
              <a:buFont typeface="Wingdings" pitchFamily="2" charset="2"/>
              <a:buChar char="Ø"/>
            </a:pPr>
            <a:r>
              <a:rPr lang="en-US" sz="2000" dirty="0">
                <a:effectLst/>
                <a:latin typeface="Arial" panose="020B0604020202020204" pitchFamily="34" charset="0"/>
                <a:ea typeface="Calibri" panose="020F0502020204030204" pitchFamily="34" charset="0"/>
                <a:cs typeface="Arial" panose="020B0604020202020204" pitchFamily="34" charset="0"/>
              </a:rPr>
              <a:t>Most firms sell a variety of products and serve many different customer segments.</a:t>
            </a:r>
          </a:p>
          <a:p>
            <a:pPr marL="0" indent="0">
              <a:buNone/>
            </a:pPr>
            <a:r>
              <a:rPr lang="en-US" sz="1800" dirty="0">
                <a:effectLst/>
                <a:latin typeface="Arial" panose="020B0604020202020204" pitchFamily="34" charset="0"/>
                <a:ea typeface="Calibri" panose="020F0502020204030204" pitchFamily="34" charset="0"/>
                <a:cs typeface="Arial" panose="020B0604020202020204" pitchFamily="34" charset="0"/>
              </a:rPr>
              <a:t> </a:t>
            </a: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r>
              <a:rPr lang="en-IN" sz="1800" dirty="0">
                <a:latin typeface="Arial" panose="020B0604020202020204" pitchFamily="34" charset="0"/>
                <a:cs typeface="Arial" panose="020B0604020202020204" pitchFamily="34" charset="0"/>
              </a:rPr>
              <a:t>.</a:t>
            </a:r>
          </a:p>
          <a:p>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itchFamily="2" charset="2"/>
              <a:buChar char="Ø"/>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itchFamily="2" charset="2"/>
              <a:buChar char="Ø"/>
            </a:pPr>
            <a:r>
              <a:rPr lang="en-US" sz="2000" dirty="0">
                <a:effectLst/>
                <a:latin typeface="Arial" pitchFamily="34" charset="0"/>
                <a:ea typeface="Calibri" panose="020F0502020204030204" pitchFamily="34" charset="0"/>
                <a:cs typeface="Arial" pitchFamily="34" charset="0"/>
              </a:rPr>
              <a:t>W.W. Grainger sells more than 200,000 MRO supply products to both small contractors and large firms</a:t>
            </a:r>
            <a:r>
              <a:rPr lang="en-IN" sz="2000" dirty="0">
                <a:effectLst/>
                <a:latin typeface="Arial" panose="020B0604020202020204" pitchFamily="34" charset="0"/>
                <a:ea typeface="Calibri" panose="020F0502020204030204" pitchFamily="34" charset="0"/>
                <a:cs typeface="Arial" panose="020B0604020202020204" pitchFamily="34" charset="0"/>
              </a:rPr>
              <a:t>.</a:t>
            </a:r>
          </a:p>
          <a:p>
            <a:pPr>
              <a:buFont typeface="Wingdings" pitchFamily="2" charset="2"/>
              <a:buChar char="Ø"/>
            </a:pPr>
            <a:r>
              <a:rPr lang="en-IN" sz="2000" dirty="0">
                <a:latin typeface="Arial" panose="020B0604020202020204" pitchFamily="34" charset="0"/>
                <a:cs typeface="Arial" panose="020B0604020202020204" pitchFamily="34" charset="0"/>
              </a:rPr>
              <a:t>A firm such as W.W Grainger should design tailored transportation and not common transportation network.</a:t>
            </a:r>
          </a:p>
        </p:txBody>
      </p:sp>
      <p:sp>
        <p:nvSpPr>
          <p:cNvPr id="4" name="Title 1">
            <a:extLst>
              <a:ext uri="{FF2B5EF4-FFF2-40B4-BE49-F238E27FC236}">
                <a16:creationId xmlns:a16="http://schemas.microsoft.com/office/drawing/2014/main" id="{82670A71-9FC1-4968-9153-970036C738EA}"/>
              </a:ext>
            </a:extLst>
          </p:cNvPr>
          <p:cNvSpPr>
            <a:spLocks noGrp="1"/>
          </p:cNvSpPr>
          <p:nvPr>
            <p:ph type="title"/>
          </p:nvPr>
        </p:nvSpPr>
        <p:spPr>
          <a:xfrm>
            <a:off x="0" y="110664"/>
            <a:ext cx="12192000" cy="704020"/>
          </a:xfrm>
        </p:spPr>
        <p:txBody>
          <a:bodyPr>
            <a:noAutofit/>
          </a:bodyPr>
          <a:lstStyle/>
          <a:p>
            <a:pPr lvl="0" algn="ctr" rtl="0">
              <a:lnSpc>
                <a:spcPct val="115000"/>
              </a:lnSpc>
              <a:spcBef>
                <a:spcPts val="1200"/>
              </a:spcBef>
              <a:spcAft>
                <a:spcPts val="0"/>
              </a:spcAft>
              <a:buClr>
                <a:schemeClr val="dk1"/>
              </a:buClr>
              <a:buSzPts val="1100"/>
            </a:pPr>
            <a:br>
              <a:rPr lang="en-US" sz="3200" b="1" dirty="0">
                <a:latin typeface="Arial"/>
                <a:ea typeface="Arial"/>
                <a:cs typeface="Arial"/>
                <a:sym typeface="Arial"/>
              </a:rPr>
            </a:br>
            <a:r>
              <a:rPr lang="en-US" sz="2800" b="1" dirty="0">
                <a:latin typeface="Arial"/>
                <a:ea typeface="Arial"/>
                <a:cs typeface="Arial"/>
                <a:sym typeface="Arial"/>
              </a:rPr>
              <a:t>Tailored Transportation</a:t>
            </a:r>
            <a:br>
              <a:rPr lang="en-US" sz="2400" dirty="0">
                <a:latin typeface="Arial"/>
                <a:ea typeface="Arial"/>
                <a:cs typeface="Arial"/>
                <a:sym typeface="Arial"/>
              </a:rPr>
            </a:br>
            <a:endParaRPr lang="en-US" sz="2400" dirty="0">
              <a:latin typeface="Arial"/>
              <a:ea typeface="Arial"/>
              <a:cs typeface="Arial"/>
              <a:sym typeface="Arial"/>
            </a:endParaRPr>
          </a:p>
        </p:txBody>
      </p:sp>
      <p:graphicFrame>
        <p:nvGraphicFramePr>
          <p:cNvPr id="2" name="Diagram 1">
            <a:extLst>
              <a:ext uri="{FF2B5EF4-FFF2-40B4-BE49-F238E27FC236}">
                <a16:creationId xmlns:a16="http://schemas.microsoft.com/office/drawing/2014/main" id="{426B999E-3ED2-47DF-9DDF-7039D995FFF2}"/>
              </a:ext>
            </a:extLst>
          </p:cNvPr>
          <p:cNvGraphicFramePr/>
          <p:nvPr>
            <p:extLst>
              <p:ext uri="{D42A27DB-BD31-4B8C-83A1-F6EECF244321}">
                <p14:modId xmlns:p14="http://schemas.microsoft.com/office/powerpoint/2010/main" val="2535724551"/>
              </p:ext>
            </p:extLst>
          </p:nvPr>
        </p:nvGraphicFramePr>
        <p:xfrm>
          <a:off x="1194787" y="2472223"/>
          <a:ext cx="9834880" cy="2017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1145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AB849C-A6CD-4FB3-8202-54D7204AF2D2}"/>
              </a:ext>
            </a:extLst>
          </p:cNvPr>
          <p:cNvSpPr>
            <a:spLocks noGrp="1"/>
          </p:cNvSpPr>
          <p:nvPr>
            <p:ph idx="1"/>
          </p:nvPr>
        </p:nvSpPr>
        <p:spPr>
          <a:xfrm>
            <a:off x="838200" y="0"/>
            <a:ext cx="10515600" cy="6632812"/>
          </a:xfrm>
        </p:spPr>
        <p:txBody>
          <a:bodyPr>
            <a:normAutofit/>
          </a:bodyPr>
          <a:lstStyle/>
          <a:p>
            <a:pPr marL="0" indent="0" algn="ctr">
              <a:lnSpc>
                <a:spcPct val="200000"/>
              </a:lnSpc>
              <a:buNone/>
            </a:pPr>
            <a:r>
              <a:rPr lang="en-US" b="1" dirty="0">
                <a:latin typeface="Arial" panose="020B0604020202020204" pitchFamily="34" charset="0"/>
                <a:cs typeface="Arial" panose="020B0604020202020204" pitchFamily="34" charset="0"/>
              </a:rPr>
              <a:t>Case Study Questions and Answers</a:t>
            </a:r>
          </a:p>
          <a:p>
            <a:pPr marL="0" indent="0" algn="just">
              <a:lnSpc>
                <a:spcPct val="110000"/>
              </a:lnSpc>
              <a:buNone/>
            </a:pPr>
            <a:endParaRPr lang="en-US" sz="2000" i="1" dirty="0">
              <a:latin typeface="Arial" panose="020B0604020202020204" pitchFamily="34" charset="0"/>
              <a:cs typeface="Arial" panose="020B0604020202020204" pitchFamily="34" charset="0"/>
            </a:endParaRPr>
          </a:p>
          <a:p>
            <a:pPr marL="0" indent="0" algn="just">
              <a:lnSpc>
                <a:spcPct val="110000"/>
              </a:lnSpc>
              <a:buNone/>
            </a:pPr>
            <a:r>
              <a:rPr lang="en-US" sz="2000" dirty="0">
                <a:solidFill>
                  <a:srgbClr val="C00000"/>
                </a:solidFill>
                <a:latin typeface="Arial" panose="020B0604020202020204" pitchFamily="34" charset="0"/>
                <a:cs typeface="Arial" panose="020B0604020202020204" pitchFamily="34" charset="0"/>
              </a:rPr>
              <a:t>Q.1: How many DCs should be built, and where should they be located ?</a:t>
            </a:r>
          </a:p>
          <a:p>
            <a:pPr marL="0" indent="0" algn="just">
              <a:lnSpc>
                <a:spcPct val="110000"/>
              </a:lnSpc>
              <a:buNone/>
            </a:pPr>
            <a:r>
              <a:rPr lang="en-US" sz="2000" dirty="0">
                <a:latin typeface="Arial" panose="020B0604020202020204" pitchFamily="34" charset="0"/>
                <a:cs typeface="Arial" panose="020B0604020202020204" pitchFamily="34" charset="0"/>
              </a:rPr>
              <a:t>Ans:- Grainger has 33 distribution centers, if they increase the no of DC, then faster order fulfillment is possible. More DC’s should be built so that there will be more stores for one DC. McMaster-Carr uses DC as both DC and retail store; they just need to increase the no. of stores.</a:t>
            </a:r>
          </a:p>
          <a:p>
            <a:pPr marL="0" indent="0" algn="just">
              <a:lnSpc>
                <a:spcPct val="110000"/>
              </a:lnSpc>
              <a:buNone/>
            </a:pPr>
            <a:endParaRPr lang="en-US" sz="2000" b="1" i="1" dirty="0">
              <a:solidFill>
                <a:srgbClr val="FF0000"/>
              </a:solidFill>
              <a:latin typeface="Arial" panose="020B0604020202020204" pitchFamily="34" charset="0"/>
              <a:cs typeface="Arial" panose="020B0604020202020204" pitchFamily="34" charset="0"/>
            </a:endParaRPr>
          </a:p>
          <a:p>
            <a:pPr marL="0" indent="0" algn="just">
              <a:lnSpc>
                <a:spcPct val="110000"/>
              </a:lnSpc>
              <a:buNone/>
            </a:pPr>
            <a:r>
              <a:rPr lang="en-US" sz="2000" dirty="0">
                <a:solidFill>
                  <a:srgbClr val="C00000"/>
                </a:solidFill>
                <a:latin typeface="Arial" panose="020B0604020202020204" pitchFamily="34" charset="0"/>
                <a:cs typeface="Arial" panose="020B0604020202020204" pitchFamily="34" charset="0"/>
              </a:rPr>
              <a:t>Q.2: How should product stocking be managed at the DCs ? Should all DCs carry all products ?</a:t>
            </a:r>
          </a:p>
          <a:p>
            <a:pPr marL="0" indent="0" algn="just">
              <a:lnSpc>
                <a:spcPct val="110000"/>
              </a:lnSpc>
              <a:buNone/>
            </a:pPr>
            <a:r>
              <a:rPr lang="en-US" sz="2000" dirty="0" err="1">
                <a:latin typeface="Arial" panose="020B0604020202020204" pitchFamily="34" charset="0"/>
                <a:cs typeface="Arial" panose="020B0604020202020204" pitchFamily="34" charset="0"/>
              </a:rPr>
              <a:t>Ans</a:t>
            </a:r>
            <a:r>
              <a:rPr lang="en-US" sz="2000" dirty="0">
                <a:latin typeface="Arial" panose="020B0604020202020204" pitchFamily="34" charset="0"/>
                <a:cs typeface="Arial" panose="020B0604020202020204" pitchFamily="34" charset="0"/>
              </a:rPr>
              <a:t>: The product stocking should be according to historical data and proper forecast. DC’s should have all products and stores should have fast moving goods.</a:t>
            </a:r>
          </a:p>
          <a:p>
            <a:pPr marL="0" indent="0" algn="just">
              <a:lnSpc>
                <a:spcPct val="110000"/>
              </a:lnSpc>
              <a:buNone/>
            </a:pPr>
            <a:endParaRPr lang="en-US" sz="1800" dirty="0">
              <a:latin typeface="Arial" panose="020B0604020202020204" pitchFamily="34" charset="0"/>
              <a:cs typeface="Arial" panose="020B0604020202020204" pitchFamily="34" charset="0"/>
            </a:endParaRPr>
          </a:p>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lgn="ctr">
              <a:lnSpc>
                <a:spcPct val="200000"/>
              </a:lnSpc>
              <a:buNone/>
            </a:pPr>
            <a:endParaRPr lang="en-IN" sz="4000" dirty="0"/>
          </a:p>
        </p:txBody>
      </p:sp>
    </p:spTree>
    <p:extLst>
      <p:ext uri="{BB962C8B-B14F-4D97-AF65-F5344CB8AC3E}">
        <p14:creationId xmlns:p14="http://schemas.microsoft.com/office/powerpoint/2010/main" val="3125666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AB849C-A6CD-4FB3-8202-54D7204AF2D2}"/>
              </a:ext>
            </a:extLst>
          </p:cNvPr>
          <p:cNvSpPr>
            <a:spLocks noGrp="1"/>
          </p:cNvSpPr>
          <p:nvPr>
            <p:ph idx="1"/>
          </p:nvPr>
        </p:nvSpPr>
        <p:spPr>
          <a:xfrm>
            <a:off x="838200" y="0"/>
            <a:ext cx="10515600" cy="6632812"/>
          </a:xfrm>
        </p:spPr>
        <p:txBody>
          <a:bodyPr>
            <a:normAutofit/>
          </a:bodyPr>
          <a:lstStyle/>
          <a:p>
            <a:pPr marL="0" indent="0" algn="ctr">
              <a:lnSpc>
                <a:spcPct val="200000"/>
              </a:lnSpc>
              <a:buNone/>
            </a:pPr>
            <a:r>
              <a:rPr lang="en-US" b="1" dirty="0">
                <a:latin typeface="Arial" panose="020B0604020202020204" pitchFamily="34" charset="0"/>
                <a:cs typeface="Arial" panose="020B0604020202020204" pitchFamily="34" charset="0"/>
              </a:rPr>
              <a:t>Case Study Questions and Answers</a:t>
            </a:r>
          </a:p>
          <a:p>
            <a:pPr marL="0" indent="0" algn="just">
              <a:lnSpc>
                <a:spcPct val="110000"/>
              </a:lnSpc>
              <a:buNone/>
            </a:pPr>
            <a:endParaRPr lang="en-US" sz="1800" i="1" dirty="0">
              <a:latin typeface="Arial" panose="020B0604020202020204" pitchFamily="34" charset="0"/>
              <a:cs typeface="Arial" panose="020B0604020202020204" pitchFamily="34" charset="0"/>
            </a:endParaRPr>
          </a:p>
          <a:p>
            <a:pPr marL="0" indent="0" algn="just">
              <a:lnSpc>
                <a:spcPct val="110000"/>
              </a:lnSpc>
              <a:buNone/>
            </a:pPr>
            <a:r>
              <a:rPr lang="en-US" sz="2000" dirty="0">
                <a:solidFill>
                  <a:srgbClr val="C00000"/>
                </a:solidFill>
                <a:latin typeface="Arial" panose="020B0604020202020204" pitchFamily="34" charset="0"/>
                <a:cs typeface="Arial" panose="020B0604020202020204" pitchFamily="34" charset="0"/>
              </a:rPr>
              <a:t>Q.3: What products should be carried in inventory and what products should be left with the supplier to be shipped directly in response to a customer order ?</a:t>
            </a:r>
          </a:p>
          <a:p>
            <a:pPr marL="0" indent="0" algn="just">
              <a:lnSpc>
                <a:spcPct val="110000"/>
              </a:lnSpc>
              <a:buNone/>
            </a:pPr>
            <a:r>
              <a:rPr lang="en-US" sz="2000" dirty="0">
                <a:latin typeface="Arial" panose="020B0604020202020204" pitchFamily="34" charset="0"/>
                <a:cs typeface="Arial" panose="020B0604020202020204" pitchFamily="34" charset="0"/>
              </a:rPr>
              <a:t>Ans: They should use ABC analysis for inventory based on movement of goods and local demand. Supplier should be reliable so that they may deliver goods on time especially for slow moving items. Perishable items with unpredictable demands may be shipped directly.</a:t>
            </a:r>
          </a:p>
          <a:p>
            <a:pPr marL="0" indent="0" algn="just">
              <a:buNone/>
            </a:pPr>
            <a:endParaRPr lang="en-US" sz="2000" b="1" i="1" dirty="0">
              <a:solidFill>
                <a:srgbClr val="FF0000"/>
              </a:solidFill>
              <a:latin typeface="Arial" pitchFamily="34" charset="0"/>
              <a:cs typeface="Arial" pitchFamily="34" charset="0"/>
            </a:endParaRPr>
          </a:p>
          <a:p>
            <a:pPr marL="0" indent="0" algn="just">
              <a:buNone/>
            </a:pPr>
            <a:r>
              <a:rPr lang="en-US" sz="2000" dirty="0">
                <a:solidFill>
                  <a:srgbClr val="C00000"/>
                </a:solidFill>
                <a:latin typeface="Arial" pitchFamily="34" charset="0"/>
                <a:cs typeface="Arial" pitchFamily="34" charset="0"/>
              </a:rPr>
              <a:t>Q.4: How should markets be allocated to DCs in terms of order fulfillment ?</a:t>
            </a:r>
          </a:p>
          <a:p>
            <a:pPr marL="0" indent="0" algn="just">
              <a:buNone/>
            </a:pPr>
            <a:r>
              <a:rPr lang="en-US" sz="2000" dirty="0" err="1">
                <a:latin typeface="Arial" pitchFamily="34" charset="0"/>
                <a:cs typeface="Arial" pitchFamily="34" charset="0"/>
              </a:rPr>
              <a:t>Ans</a:t>
            </a:r>
            <a:r>
              <a:rPr lang="en-US" sz="2000" dirty="0">
                <a:latin typeface="Arial" pitchFamily="34" charset="0"/>
                <a:cs typeface="Arial" pitchFamily="34" charset="0"/>
              </a:rPr>
              <a:t>: The market should be allotted according to historical data, since it has been for decades  in market, they must be having data. If an order cannot be fulfilled by a DC, so DC’s should be in proximity that one will act as another’s backup.</a:t>
            </a:r>
            <a:endParaRPr lang="en-IN" sz="2000" dirty="0">
              <a:latin typeface="Arial" pitchFamily="34" charset="0"/>
              <a:cs typeface="Arial" pitchFamily="34" charset="0"/>
            </a:endParaRPr>
          </a:p>
          <a:p>
            <a:pPr marL="0" indent="0" algn="just">
              <a:lnSpc>
                <a:spcPct val="110000"/>
              </a:lnSpc>
              <a:buNone/>
            </a:pPr>
            <a:endParaRPr lang="en-US" sz="1800" dirty="0">
              <a:latin typeface="Arial" panose="020B0604020202020204" pitchFamily="34" charset="0"/>
              <a:cs typeface="Arial" panose="020B0604020202020204" pitchFamily="34" charset="0"/>
            </a:endParaRPr>
          </a:p>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lgn="ctr">
              <a:lnSpc>
                <a:spcPct val="200000"/>
              </a:lnSpc>
              <a:buNone/>
            </a:pPr>
            <a:endParaRPr lang="en-IN" sz="4000" dirty="0"/>
          </a:p>
        </p:txBody>
      </p:sp>
    </p:spTree>
    <p:extLst>
      <p:ext uri="{BB962C8B-B14F-4D97-AF65-F5344CB8AC3E}">
        <p14:creationId xmlns:p14="http://schemas.microsoft.com/office/powerpoint/2010/main" val="416341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 y="0"/>
            <a:ext cx="12191999" cy="1268760"/>
          </a:xfrm>
        </p:spPr>
        <p:txBody>
          <a:bodyPr anchor="ctr">
            <a:noAutofit/>
          </a:bodyPr>
          <a:lstStyle/>
          <a:p>
            <a:r>
              <a:rPr lang="en-IN" sz="2800" b="1" dirty="0">
                <a:latin typeface="Arial" pitchFamily="34" charset="0"/>
                <a:cs typeface="Arial" pitchFamily="34" charset="0"/>
              </a:rPr>
              <a:t>Contents</a:t>
            </a:r>
            <a:endParaRPr lang="en-US" sz="2800" b="1" dirty="0">
              <a:latin typeface="Arial" panose="020B0604020202020204" pitchFamily="34" charset="0"/>
              <a:cs typeface="Arial" panose="020B0604020202020204" pitchFamily="34" charset="0"/>
            </a:endParaRPr>
          </a:p>
        </p:txBody>
      </p:sp>
      <p:sp>
        <p:nvSpPr>
          <p:cNvPr id="74" name="Rectangle 130">
            <a:extLst>
              <a:ext uri="{FF2B5EF4-FFF2-40B4-BE49-F238E27FC236}">
                <a16:creationId xmlns:a16="http://schemas.microsoft.com/office/drawing/2014/main" id="{97311D9B-3387-48BB-8EB9-ADEC2B87C96E}"/>
              </a:ext>
            </a:extLst>
          </p:cNvPr>
          <p:cNvSpPr/>
          <p:nvPr/>
        </p:nvSpPr>
        <p:spPr>
          <a:xfrm>
            <a:off x="1112365" y="2766761"/>
            <a:ext cx="402577" cy="404405"/>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000000"/>
              </a:solidFill>
              <a:sym typeface="Arial"/>
            </a:endParaRPr>
          </a:p>
        </p:txBody>
      </p:sp>
      <p:sp>
        <p:nvSpPr>
          <p:cNvPr id="29" name="Rounded Rectangle 28"/>
          <p:cNvSpPr/>
          <p:nvPr/>
        </p:nvSpPr>
        <p:spPr>
          <a:xfrm>
            <a:off x="723333" y="1223301"/>
            <a:ext cx="10809027" cy="5450454"/>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IN" sz="2400" dirty="0">
              <a:solidFill>
                <a:schemeClr val="tx1"/>
              </a:solidFill>
              <a:latin typeface="Arial" pitchFamily="34" charset="0"/>
              <a:cs typeface="Arial" pitchFamily="34" charset="0"/>
            </a:endParaRPr>
          </a:p>
          <a:p>
            <a:pPr marL="342900" indent="-342900" algn="just">
              <a:buFont typeface="Wingdings" pitchFamily="2" charset="2"/>
              <a:buChar char="Ø"/>
            </a:pPr>
            <a:r>
              <a:rPr lang="en-IN" sz="2000" dirty="0">
                <a:solidFill>
                  <a:srgbClr val="000000"/>
                </a:solidFill>
                <a:latin typeface="Arial" pitchFamily="34" charset="0"/>
                <a:cs typeface="Arial" pitchFamily="34" charset="0"/>
              </a:rPr>
              <a:t>Introduction</a:t>
            </a:r>
          </a:p>
          <a:p>
            <a:pPr marL="342900" indent="-342900" algn="just">
              <a:buFont typeface="Wingdings" pitchFamily="2" charset="2"/>
              <a:buChar char="Ø"/>
            </a:pPr>
            <a:r>
              <a:rPr lang="en-IN" sz="2000" dirty="0">
                <a:solidFill>
                  <a:srgbClr val="000000"/>
                </a:solidFill>
                <a:latin typeface="Arial" pitchFamily="34" charset="0"/>
                <a:cs typeface="Arial" pitchFamily="34" charset="0"/>
              </a:rPr>
              <a:t>Solo Taxonomy</a:t>
            </a:r>
          </a:p>
          <a:p>
            <a:pPr marL="342900" indent="-342900" algn="just">
              <a:buFont typeface="Wingdings" pitchFamily="2" charset="2"/>
              <a:buChar char="Ø"/>
            </a:pPr>
            <a:r>
              <a:rPr lang="en-US" sz="2000" dirty="0">
                <a:solidFill>
                  <a:srgbClr val="000000"/>
                </a:solidFill>
                <a:latin typeface="Arial" pitchFamily="34" charset="0"/>
                <a:cs typeface="Arial" pitchFamily="34" charset="0"/>
              </a:rPr>
              <a:t>Major Supply Chain Components</a:t>
            </a:r>
          </a:p>
          <a:p>
            <a:pPr marL="342900" indent="-342900" algn="just">
              <a:buFont typeface="Wingdings" pitchFamily="2" charset="2"/>
              <a:buChar char="Ø"/>
            </a:pPr>
            <a:r>
              <a:rPr lang="en-US" sz="2000" dirty="0">
                <a:solidFill>
                  <a:srgbClr val="000000"/>
                </a:solidFill>
                <a:latin typeface="Arial" pitchFamily="34" charset="0"/>
                <a:cs typeface="Arial" pitchFamily="34" charset="0"/>
              </a:rPr>
              <a:t>Major Supply Performance Drivers</a:t>
            </a:r>
          </a:p>
          <a:p>
            <a:pPr marL="285750" lvl="0" indent="-285750">
              <a:buFont typeface="Wingdings" pitchFamily="2" charset="2"/>
              <a:buChar char="Ø"/>
            </a:pPr>
            <a:r>
              <a:rPr lang="en-US" sz="2000" dirty="0">
                <a:solidFill>
                  <a:prstClr val="black"/>
                </a:solidFill>
                <a:latin typeface="Arial" panose="020B0604020202020204" pitchFamily="34" charset="0"/>
                <a:cs typeface="Arial" panose="020B0604020202020204" pitchFamily="34" charset="0"/>
              </a:rPr>
              <a:t>Challenges in  Supply Chain Management</a:t>
            </a:r>
          </a:p>
          <a:p>
            <a:pPr marL="285750" lvl="0" indent="-285750">
              <a:buFont typeface="Wingdings" pitchFamily="2" charset="2"/>
              <a:buChar char="Ø"/>
            </a:pPr>
            <a:r>
              <a:rPr lang="en-US" sz="2000" dirty="0">
                <a:solidFill>
                  <a:prstClr val="black"/>
                </a:solidFill>
                <a:latin typeface="Arial" panose="020B0604020202020204" pitchFamily="34" charset="0"/>
                <a:cs typeface="Arial" panose="020B0604020202020204" pitchFamily="34" charset="0"/>
              </a:rPr>
              <a:t>How the firms addressed these supply chain challenges ?</a:t>
            </a:r>
          </a:p>
          <a:p>
            <a:pPr marL="285750" lvl="0" indent="-285750">
              <a:buFont typeface="Wingdings" pitchFamily="2" charset="2"/>
              <a:buChar char="Ø"/>
            </a:pPr>
            <a:r>
              <a:rPr lang="en-US" sz="2000" dirty="0">
                <a:solidFill>
                  <a:prstClr val="black"/>
                </a:solidFill>
                <a:latin typeface="Arial" panose="020B0604020202020204" pitchFamily="34" charset="0"/>
                <a:cs typeface="Arial" panose="020B0604020202020204" pitchFamily="34" charset="0"/>
              </a:rPr>
              <a:t>Inventory management by Apt Design of the Distribution Network</a:t>
            </a:r>
          </a:p>
          <a:p>
            <a:pPr marL="285750" lvl="0" indent="-285750">
              <a:buFont typeface="Wingdings" pitchFamily="2" charset="2"/>
              <a:buChar char="Ø"/>
            </a:pPr>
            <a:r>
              <a:rPr lang="en-US" sz="2000" dirty="0">
                <a:solidFill>
                  <a:prstClr val="black"/>
                </a:solidFill>
                <a:latin typeface="Arial" panose="020B0604020202020204" pitchFamily="34" charset="0"/>
                <a:cs typeface="Arial" panose="020B0604020202020204" pitchFamily="34" charset="0"/>
              </a:rPr>
              <a:t>Selecting the Distribution in Network design</a:t>
            </a:r>
          </a:p>
          <a:p>
            <a:pPr marL="285750" lvl="0" indent="-285750">
              <a:buFont typeface="Wingdings" pitchFamily="2" charset="2"/>
              <a:buChar char="Ø"/>
            </a:pPr>
            <a:r>
              <a:rPr lang="en-US" sz="2000" dirty="0">
                <a:solidFill>
                  <a:prstClr val="black"/>
                </a:solidFill>
                <a:latin typeface="Arial"/>
                <a:ea typeface="Arial"/>
                <a:cs typeface="Arial"/>
                <a:sym typeface="Arial"/>
              </a:rPr>
              <a:t>Implementing CPFR Model</a:t>
            </a:r>
            <a:endParaRPr lang="en-US" sz="2000" dirty="0">
              <a:solidFill>
                <a:prstClr val="black"/>
              </a:solidFill>
              <a:latin typeface="Arial" panose="020B0604020202020204" pitchFamily="34" charset="0"/>
              <a:cs typeface="Arial" panose="020B0604020202020204" pitchFamily="34" charset="0"/>
            </a:endParaRPr>
          </a:p>
          <a:p>
            <a:pPr marL="285750" lvl="0" indent="-285750">
              <a:buFont typeface="Wingdings" pitchFamily="2" charset="2"/>
              <a:buChar char="Ø"/>
            </a:pPr>
            <a:r>
              <a:rPr lang="en-US" sz="2000" dirty="0">
                <a:solidFill>
                  <a:prstClr val="black"/>
                </a:solidFill>
                <a:latin typeface="Arial" pitchFamily="34" charset="0"/>
                <a:ea typeface="Arial"/>
                <a:cs typeface="Arial" pitchFamily="34" charset="0"/>
                <a:sym typeface="Arial"/>
              </a:rPr>
              <a:t>Managerial levers to increase profitability</a:t>
            </a:r>
          </a:p>
          <a:p>
            <a:pPr marL="285750" lvl="0" indent="-285750">
              <a:buFont typeface="Wingdings" pitchFamily="2" charset="2"/>
              <a:buChar char="Ø"/>
            </a:pPr>
            <a:r>
              <a:rPr lang="en-US" sz="2000" dirty="0">
                <a:solidFill>
                  <a:prstClr val="black"/>
                </a:solidFill>
                <a:latin typeface="Arial" pitchFamily="34" charset="0"/>
                <a:ea typeface="Arial"/>
                <a:cs typeface="Arial" pitchFamily="34" charset="0"/>
                <a:sym typeface="Arial"/>
              </a:rPr>
              <a:t>Tailored Transportation</a:t>
            </a:r>
          </a:p>
          <a:p>
            <a:pPr marL="285750" lvl="0" indent="-285750">
              <a:buFont typeface="Wingdings" pitchFamily="2" charset="2"/>
              <a:buChar char="Ø"/>
            </a:pPr>
            <a:r>
              <a:rPr lang="en-US" sz="2000" dirty="0">
                <a:solidFill>
                  <a:prstClr val="black"/>
                </a:solidFill>
                <a:latin typeface="Arial" panose="020B0604020202020204" pitchFamily="34" charset="0"/>
                <a:cs typeface="Arial" panose="020B0604020202020204" pitchFamily="34" charset="0"/>
              </a:rPr>
              <a:t>Case study questions and answers</a:t>
            </a:r>
          </a:p>
          <a:p>
            <a:pPr marL="285750" lvl="0" indent="-285750">
              <a:buFont typeface="Wingdings" pitchFamily="2" charset="2"/>
              <a:buChar char="Ø"/>
            </a:pPr>
            <a:r>
              <a:rPr lang="en-US" sz="2000" dirty="0">
                <a:solidFill>
                  <a:prstClr val="black"/>
                </a:solidFill>
                <a:latin typeface="Arial" panose="020B0604020202020204" pitchFamily="34" charset="0"/>
                <a:cs typeface="Arial" panose="020B0604020202020204" pitchFamily="34" charset="0"/>
              </a:rPr>
              <a:t>Suggestions for the firm to tackle supply challenges</a:t>
            </a:r>
          </a:p>
          <a:p>
            <a:pPr marL="285750" lvl="0" indent="-285750">
              <a:buFont typeface="Wingdings" pitchFamily="2" charset="2"/>
              <a:buChar char="Ø"/>
            </a:pPr>
            <a:r>
              <a:rPr lang="en-US" sz="2000" dirty="0">
                <a:solidFill>
                  <a:prstClr val="black"/>
                </a:solidFill>
                <a:latin typeface="Arial" panose="020B0604020202020204" pitchFamily="34" charset="0"/>
                <a:cs typeface="Arial" panose="020B0604020202020204" pitchFamily="34" charset="0"/>
              </a:rPr>
              <a:t>Green Supply Chain and how MRO giants can cool Earth ?</a:t>
            </a:r>
          </a:p>
          <a:p>
            <a:pPr marL="285750" lvl="0" indent="-285750">
              <a:buFont typeface="Wingdings" pitchFamily="2" charset="2"/>
              <a:buChar char="Ø"/>
            </a:pPr>
            <a:r>
              <a:rPr lang="en-US" sz="2000" dirty="0">
                <a:solidFill>
                  <a:prstClr val="black"/>
                </a:solidFill>
                <a:latin typeface="Arial" panose="020B0604020202020204" pitchFamily="34" charset="0"/>
                <a:cs typeface="Arial" panose="020B0604020202020204" pitchFamily="34" charset="0"/>
              </a:rPr>
              <a:t>Integrating the Third dimension within Supply Chain classification</a:t>
            </a:r>
          </a:p>
          <a:p>
            <a:pPr marL="285750" lvl="0" indent="-285750">
              <a:buFont typeface="Wingdings" pitchFamily="2" charset="2"/>
              <a:buChar char="Ø"/>
            </a:pPr>
            <a:endParaRPr lang="en-IN" sz="2000" b="1"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975166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7170-B1EE-4AA4-940B-D7EE7448F030}"/>
              </a:ext>
            </a:extLst>
          </p:cNvPr>
          <p:cNvSpPr>
            <a:spLocks noGrp="1"/>
          </p:cNvSpPr>
          <p:nvPr>
            <p:ph type="title"/>
          </p:nvPr>
        </p:nvSpPr>
        <p:spPr>
          <a:xfrm>
            <a:off x="0" y="0"/>
            <a:ext cx="12192000" cy="1325563"/>
          </a:xfrm>
        </p:spPr>
        <p:txBody>
          <a:bodyPr>
            <a:normAutofit/>
          </a:bodyPr>
          <a:lstStyle/>
          <a:p>
            <a:pPr algn="ctr"/>
            <a:r>
              <a:rPr lang="en-US" sz="2800" b="1" dirty="0">
                <a:latin typeface="Arial" panose="020B0604020202020204" pitchFamily="34" charset="0"/>
                <a:cs typeface="Arial" panose="020B0604020202020204" pitchFamily="34" charset="0"/>
              </a:rPr>
              <a:t>Suggestions for the firm to tackle Supply Challenges</a:t>
            </a:r>
            <a:endParaRPr lang="en-IN" sz="2800" b="1" dirty="0">
              <a:latin typeface="Arial" panose="020B0604020202020204" pitchFamily="34" charset="0"/>
              <a:cs typeface="Arial" panose="020B0604020202020204" pitchFamily="34" charset="0"/>
            </a:endParaRPr>
          </a:p>
        </p:txBody>
      </p:sp>
      <p:sp>
        <p:nvSpPr>
          <p:cNvPr id="4" name="Rounded Rectangle 3"/>
          <p:cNvSpPr/>
          <p:nvPr/>
        </p:nvSpPr>
        <p:spPr>
          <a:xfrm>
            <a:off x="764274" y="1346131"/>
            <a:ext cx="10809027" cy="3212221"/>
          </a:xfrm>
          <a:prstGeom prst="roundRect">
            <a:avLst/>
          </a:prstGeom>
          <a:blipFill>
            <a:blip r:embed="rId2"/>
            <a:tile tx="0" ty="0" sx="100000" sy="100000" flip="none" algn="tl"/>
          </a:blipFill>
          <a:ln w="25400" cap="flat" cmpd="sng" algn="ctr">
            <a:solidFill>
              <a:srgbClr val="797B7E">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marL="342900" marR="0" lvl="0" indent="-342900" algn="just" defTabSz="914400" eaLnBrk="1" fontAlgn="auto" latinLnBrk="0" hangingPunct="1">
              <a:lnSpc>
                <a:spcPct val="100000"/>
              </a:lnSpc>
              <a:spcBef>
                <a:spcPts val="0"/>
              </a:spcBef>
              <a:spcAft>
                <a:spcPts val="0"/>
              </a:spcAft>
              <a:buClrTx/>
              <a:buSzTx/>
              <a:buFont typeface="Wingdings" pitchFamily="2" charset="2"/>
              <a:buChar char="Ø"/>
              <a:tabLst/>
              <a:defRPr/>
            </a:pPr>
            <a:endParaRPr kumimoji="0" lang="en-IN" sz="20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marL="342900" indent="-342900">
              <a:buFont typeface="Wingdings" pitchFamily="2" charset="2"/>
              <a:buChar char="Ø"/>
            </a:pPr>
            <a:r>
              <a:rPr lang="en-US" sz="2400" dirty="0">
                <a:latin typeface="Arial" pitchFamily="34" charset="0"/>
                <a:cs typeface="Arial" pitchFamily="34" charset="0"/>
              </a:rPr>
              <a:t>To control and manage lead time variability in future.</a:t>
            </a:r>
          </a:p>
          <a:p>
            <a:pPr marL="342900" indent="-342900">
              <a:buFont typeface="Wingdings" pitchFamily="2" charset="2"/>
              <a:buChar char="Ø"/>
            </a:pPr>
            <a:r>
              <a:rPr lang="en-US" sz="2400" dirty="0">
                <a:latin typeface="Arial" pitchFamily="34" charset="0"/>
                <a:cs typeface="Arial" pitchFamily="34" charset="0"/>
              </a:rPr>
              <a:t>To maintain inventory to avoid potential loss. </a:t>
            </a:r>
          </a:p>
          <a:p>
            <a:pPr marL="342900" indent="-342900">
              <a:buFont typeface="Wingdings" pitchFamily="2" charset="2"/>
              <a:buChar char="Ø"/>
            </a:pPr>
            <a:r>
              <a:rPr lang="en-US" sz="2400" dirty="0">
                <a:latin typeface="Arial" pitchFamily="34" charset="0"/>
                <a:cs typeface="Arial" pitchFamily="34" charset="0"/>
              </a:rPr>
              <a:t>Use of social media data analytics in transportation.</a:t>
            </a:r>
          </a:p>
          <a:p>
            <a:pPr marL="342900" indent="-342900">
              <a:buFont typeface="Wingdings" pitchFamily="2" charset="2"/>
              <a:buChar char="Ø"/>
            </a:pPr>
            <a:r>
              <a:rPr lang="en-US" sz="2400" dirty="0">
                <a:latin typeface="Arial" pitchFamily="34" charset="0"/>
                <a:cs typeface="Arial" pitchFamily="34" charset="0"/>
              </a:rPr>
              <a:t>Need of recognition of customer substitution.</a:t>
            </a:r>
          </a:p>
          <a:p>
            <a:pPr marL="342900" indent="-342900">
              <a:buFont typeface="Wingdings" pitchFamily="2" charset="2"/>
              <a:buChar char="Ø"/>
            </a:pPr>
            <a:r>
              <a:rPr lang="en-US" sz="2400" dirty="0">
                <a:latin typeface="Arial" pitchFamily="34" charset="0"/>
                <a:cs typeface="Arial" pitchFamily="34" charset="0"/>
              </a:rPr>
              <a:t>Justify the involvement of third party by analyzing risk in outsourcing</a:t>
            </a:r>
            <a:r>
              <a:rPr lang="en-US" sz="2000" dirty="0">
                <a:latin typeface="Arial" pitchFamily="34" charset="0"/>
                <a:cs typeface="Arial" pitchFamily="34" charset="0"/>
              </a:rPr>
              <a:t>.</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2000" b="1"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marL="342900" marR="0" lvl="0" indent="-342900" algn="just" defTabSz="914400" eaLnBrk="1" fontAlgn="auto" latinLnBrk="0" hangingPunct="1">
              <a:lnSpc>
                <a:spcPct val="100000"/>
              </a:lnSpc>
              <a:spcBef>
                <a:spcPts val="0"/>
              </a:spcBef>
              <a:spcAft>
                <a:spcPts val="0"/>
              </a:spcAft>
              <a:buClrTx/>
              <a:buSzTx/>
              <a:buFont typeface="Wingdings" pitchFamily="2" charset="2"/>
              <a:buChar char="Ø"/>
              <a:tabLst/>
              <a:defRPr/>
            </a:pPr>
            <a:endParaRPr kumimoji="0" lang="en-IN" sz="2000" b="1"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marL="342900" marR="0" lvl="0" indent="-342900" algn="just" defTabSz="914400" eaLnBrk="1" fontAlgn="auto" latinLnBrk="0" hangingPunct="1">
              <a:lnSpc>
                <a:spcPct val="100000"/>
              </a:lnSpc>
              <a:spcBef>
                <a:spcPts val="0"/>
              </a:spcBef>
              <a:spcAft>
                <a:spcPts val="0"/>
              </a:spcAft>
              <a:buClrTx/>
              <a:buSzTx/>
              <a:buFont typeface="Wingdings" pitchFamily="2" charset="2"/>
              <a:buChar char="Ø"/>
              <a:tabLst/>
              <a:defRPr/>
            </a:pPr>
            <a:endParaRPr kumimoji="0" lang="en-IN" sz="2000" b="1"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marL="342900" marR="0" lvl="0" indent="-342900" algn="just" defTabSz="914400" eaLnBrk="1" fontAlgn="auto" latinLnBrk="0" hangingPunct="1">
              <a:lnSpc>
                <a:spcPct val="100000"/>
              </a:lnSpc>
              <a:spcBef>
                <a:spcPts val="0"/>
              </a:spcBef>
              <a:spcAft>
                <a:spcPts val="0"/>
              </a:spcAft>
              <a:buClrTx/>
              <a:buSzTx/>
              <a:buFont typeface="Wingdings" pitchFamily="2" charset="2"/>
              <a:buChar char="Ø"/>
              <a:tabLst/>
              <a:defRPr/>
            </a:pPr>
            <a:endParaRPr kumimoji="0" lang="en-IN" sz="14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851975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94E70-2809-4E4F-A4E9-5908788195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4356" t="19851" r="17088" b="5775"/>
          <a:stretch/>
        </p:blipFill>
        <p:spPr>
          <a:xfrm>
            <a:off x="6185646" y="1105468"/>
            <a:ext cx="5804848" cy="5561463"/>
          </a:xfrm>
        </p:spPr>
      </p:pic>
      <p:sp>
        <p:nvSpPr>
          <p:cNvPr id="6" name="TextBox 5">
            <a:extLst>
              <a:ext uri="{FF2B5EF4-FFF2-40B4-BE49-F238E27FC236}">
                <a16:creationId xmlns:a16="http://schemas.microsoft.com/office/drawing/2014/main" id="{3A7D0596-182C-4E94-B983-9B44DB347BE9}"/>
              </a:ext>
            </a:extLst>
          </p:cNvPr>
          <p:cNvSpPr txBox="1"/>
          <p:nvPr/>
        </p:nvSpPr>
        <p:spPr>
          <a:xfrm>
            <a:off x="-1" y="153665"/>
            <a:ext cx="12192001" cy="492443"/>
          </a:xfrm>
          <a:prstGeom prst="rect">
            <a:avLst/>
          </a:prstGeom>
          <a:noFill/>
        </p:spPr>
        <p:txBody>
          <a:bodyPr wrap="square" rtlCol="0">
            <a:spAutoFit/>
          </a:bodyPr>
          <a:lstStyle/>
          <a:p>
            <a:pPr algn="ctr"/>
            <a:r>
              <a:rPr lang="en-IN" sz="2600" b="1" dirty="0">
                <a:latin typeface="Arial" pitchFamily="34" charset="0"/>
                <a:cs typeface="Arial" pitchFamily="34" charset="0"/>
              </a:rPr>
              <a:t>Development of Green Supply Chain by integrating existing supply chains</a:t>
            </a:r>
          </a:p>
        </p:txBody>
      </p:sp>
      <p:pic>
        <p:nvPicPr>
          <p:cNvPr id="7" name="Picture 2" descr="Emissions by sector – pie charts">
            <a:extLst>
              <a:ext uri="{FF2B5EF4-FFF2-40B4-BE49-F238E27FC236}">
                <a16:creationId xmlns:a16="http://schemas.microsoft.com/office/drawing/2014/main" id="{10540329-C18C-4F31-83DD-00D4CB777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16" y="1228298"/>
            <a:ext cx="5980930" cy="54386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0873087-F737-465F-A41C-D7AE717BBA33}"/>
              </a:ext>
            </a:extLst>
          </p:cNvPr>
          <p:cNvSpPr/>
          <p:nvPr/>
        </p:nvSpPr>
        <p:spPr>
          <a:xfrm>
            <a:off x="-1" y="861551"/>
            <a:ext cx="12192001" cy="457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06815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D398-B034-40A9-8D0A-BA8EE7129F51}"/>
              </a:ext>
            </a:extLst>
          </p:cNvPr>
          <p:cNvSpPr>
            <a:spLocks noGrp="1"/>
          </p:cNvSpPr>
          <p:nvPr>
            <p:ph type="ctrTitle"/>
          </p:nvPr>
        </p:nvSpPr>
        <p:spPr>
          <a:xfrm>
            <a:off x="110654" y="1487606"/>
            <a:ext cx="4545106" cy="2761665"/>
          </a:xfrm>
        </p:spPr>
        <p:txBody>
          <a:bodyPr>
            <a:noAutofit/>
          </a:bodyPr>
          <a:lstStyle/>
          <a:p>
            <a:pPr algn="just"/>
            <a:r>
              <a:rPr lang="en-IN" sz="2400" dirty="0">
                <a:latin typeface="Arial" pitchFamily="34" charset="0"/>
                <a:cs typeface="Arial" pitchFamily="34" charset="0"/>
              </a:rPr>
              <a:t>Product aggregation and integrating large supply chains for developing a Green Earth and ensuring Sustainable Development on the Kardashev Scale</a:t>
            </a:r>
          </a:p>
        </p:txBody>
      </p:sp>
      <p:pic>
        <p:nvPicPr>
          <p:cNvPr id="5" name="Picture 4">
            <a:extLst>
              <a:ext uri="{FF2B5EF4-FFF2-40B4-BE49-F238E27FC236}">
                <a16:creationId xmlns:a16="http://schemas.microsoft.com/office/drawing/2014/main" id="{FC811620-3CE7-4FD0-A55B-9BB160BD5B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226"/>
          <a:stretch/>
        </p:blipFill>
        <p:spPr>
          <a:xfrm>
            <a:off x="4866360" y="880279"/>
            <a:ext cx="6884364" cy="5227093"/>
          </a:xfrm>
          <a:prstGeom prst="rect">
            <a:avLst/>
          </a:prstGeom>
        </p:spPr>
      </p:pic>
    </p:spTree>
    <p:extLst>
      <p:ext uri="{BB962C8B-B14F-4D97-AF65-F5344CB8AC3E}">
        <p14:creationId xmlns:p14="http://schemas.microsoft.com/office/powerpoint/2010/main" val="2336297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58E3EA-7A5A-4F88-9339-8EB00C62A79C}"/>
              </a:ext>
            </a:extLst>
          </p:cNvPr>
          <p:cNvPicPr>
            <a:picLocks noChangeAspect="1"/>
          </p:cNvPicPr>
          <p:nvPr/>
        </p:nvPicPr>
        <p:blipFill rotWithShape="1">
          <a:blip r:embed="rId2">
            <a:extLst>
              <a:ext uri="{28A0092B-C50C-407E-A947-70E740481C1C}">
                <a14:useLocalDpi xmlns:a14="http://schemas.microsoft.com/office/drawing/2010/main" val="0"/>
              </a:ext>
            </a:extLst>
          </a:blip>
          <a:srcRect l="34559" t="46797" r="17941" b="30850"/>
          <a:stretch/>
        </p:blipFill>
        <p:spPr>
          <a:xfrm>
            <a:off x="354842" y="412376"/>
            <a:ext cx="5472752" cy="1801906"/>
          </a:xfrm>
          <a:prstGeom prst="rect">
            <a:avLst/>
          </a:prstGeom>
        </p:spPr>
      </p:pic>
      <p:pic>
        <p:nvPicPr>
          <p:cNvPr id="5" name="Picture 4">
            <a:extLst>
              <a:ext uri="{FF2B5EF4-FFF2-40B4-BE49-F238E27FC236}">
                <a16:creationId xmlns:a16="http://schemas.microsoft.com/office/drawing/2014/main" id="{3F042FE6-7A81-46EA-BF4B-B5FEEDCA041C}"/>
              </a:ext>
            </a:extLst>
          </p:cNvPr>
          <p:cNvPicPr>
            <a:picLocks noChangeAspect="1"/>
          </p:cNvPicPr>
          <p:nvPr/>
        </p:nvPicPr>
        <p:blipFill rotWithShape="1">
          <a:blip r:embed="rId3">
            <a:extLst>
              <a:ext uri="{28A0092B-C50C-407E-A947-70E740481C1C}">
                <a14:useLocalDpi xmlns:a14="http://schemas.microsoft.com/office/drawing/2010/main" val="0"/>
              </a:ext>
            </a:extLst>
          </a:blip>
          <a:srcRect l="32134" t="24705" r="18084" b="39347"/>
          <a:stretch/>
        </p:blipFill>
        <p:spPr>
          <a:xfrm>
            <a:off x="354842" y="2214282"/>
            <a:ext cx="5472752" cy="2805953"/>
          </a:xfrm>
          <a:prstGeom prst="rect">
            <a:avLst/>
          </a:prstGeom>
        </p:spPr>
      </p:pic>
      <p:pic>
        <p:nvPicPr>
          <p:cNvPr id="7" name="Picture 6">
            <a:extLst>
              <a:ext uri="{FF2B5EF4-FFF2-40B4-BE49-F238E27FC236}">
                <a16:creationId xmlns:a16="http://schemas.microsoft.com/office/drawing/2014/main" id="{57EA51D5-FE51-47CC-9B95-44E314762BD0}"/>
              </a:ext>
            </a:extLst>
          </p:cNvPr>
          <p:cNvPicPr>
            <a:picLocks noChangeAspect="1"/>
          </p:cNvPicPr>
          <p:nvPr/>
        </p:nvPicPr>
        <p:blipFill rotWithShape="1">
          <a:blip r:embed="rId4">
            <a:extLst>
              <a:ext uri="{28A0092B-C50C-407E-A947-70E740481C1C}">
                <a14:useLocalDpi xmlns:a14="http://schemas.microsoft.com/office/drawing/2010/main" val="0"/>
              </a:ext>
            </a:extLst>
          </a:blip>
          <a:srcRect l="32205" t="39869" r="16985" b="29281"/>
          <a:stretch/>
        </p:blipFill>
        <p:spPr>
          <a:xfrm>
            <a:off x="6305667" y="3913093"/>
            <a:ext cx="5622880" cy="2528047"/>
          </a:xfrm>
          <a:prstGeom prst="rect">
            <a:avLst/>
          </a:prstGeom>
        </p:spPr>
      </p:pic>
      <p:pic>
        <p:nvPicPr>
          <p:cNvPr id="8" name="Picture 7">
            <a:extLst>
              <a:ext uri="{FF2B5EF4-FFF2-40B4-BE49-F238E27FC236}">
                <a16:creationId xmlns:a16="http://schemas.microsoft.com/office/drawing/2014/main" id="{13B99F74-AD67-47A8-BC17-6761D5196515}"/>
              </a:ext>
            </a:extLst>
          </p:cNvPr>
          <p:cNvPicPr>
            <a:picLocks noChangeAspect="1"/>
          </p:cNvPicPr>
          <p:nvPr/>
        </p:nvPicPr>
        <p:blipFill rotWithShape="1">
          <a:blip r:embed="rId3">
            <a:extLst>
              <a:ext uri="{28A0092B-C50C-407E-A947-70E740481C1C}">
                <a14:useLocalDpi xmlns:a14="http://schemas.microsoft.com/office/drawing/2010/main" val="0"/>
              </a:ext>
            </a:extLst>
          </a:blip>
          <a:srcRect l="32979" t="60653" r="17058" b="10981"/>
          <a:stretch/>
        </p:blipFill>
        <p:spPr>
          <a:xfrm>
            <a:off x="6305667" y="1797422"/>
            <a:ext cx="5622879" cy="2115671"/>
          </a:xfrm>
          <a:prstGeom prst="rect">
            <a:avLst/>
          </a:prstGeom>
        </p:spPr>
      </p:pic>
      <p:sp>
        <p:nvSpPr>
          <p:cNvPr id="9" name="Rectangle 8">
            <a:extLst>
              <a:ext uri="{FF2B5EF4-FFF2-40B4-BE49-F238E27FC236}">
                <a16:creationId xmlns:a16="http://schemas.microsoft.com/office/drawing/2014/main" id="{614ADE67-EABE-48AA-BAA8-249A69D2206C}"/>
              </a:ext>
            </a:extLst>
          </p:cNvPr>
          <p:cNvSpPr/>
          <p:nvPr/>
        </p:nvSpPr>
        <p:spPr>
          <a:xfrm>
            <a:off x="6001869" y="1739152"/>
            <a:ext cx="45719" cy="4347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42659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FE6A-EB6A-4A4B-9E64-1193F53ACC9C}"/>
              </a:ext>
            </a:extLst>
          </p:cNvPr>
          <p:cNvSpPr>
            <a:spLocks noGrp="1"/>
          </p:cNvSpPr>
          <p:nvPr>
            <p:ph type="title"/>
          </p:nvPr>
        </p:nvSpPr>
        <p:spPr>
          <a:xfrm>
            <a:off x="0" y="0"/>
            <a:ext cx="12192000" cy="1380566"/>
          </a:xfrm>
        </p:spPr>
        <p:txBody>
          <a:bodyPr>
            <a:normAutofit/>
          </a:bodyPr>
          <a:lstStyle/>
          <a:p>
            <a:pPr algn="ctr"/>
            <a:r>
              <a:rPr lang="en-IN" sz="2600" b="1" dirty="0">
                <a:latin typeface="Arial" pitchFamily="34" charset="0"/>
                <a:cs typeface="Arial" pitchFamily="34" charset="0"/>
              </a:rPr>
              <a:t>Randomly generated supply chains of both Grainger and McMaster-Carr</a:t>
            </a:r>
          </a:p>
        </p:txBody>
      </p:sp>
      <p:sp>
        <p:nvSpPr>
          <p:cNvPr id="3" name="Content Placeholder 2">
            <a:extLst>
              <a:ext uri="{FF2B5EF4-FFF2-40B4-BE49-F238E27FC236}">
                <a16:creationId xmlns:a16="http://schemas.microsoft.com/office/drawing/2014/main" id="{20316209-BA24-4383-8430-75A5C224B1BD}"/>
              </a:ext>
            </a:extLst>
          </p:cNvPr>
          <p:cNvSpPr>
            <a:spLocks noGrp="1"/>
          </p:cNvSpPr>
          <p:nvPr>
            <p:ph idx="1"/>
          </p:nvPr>
        </p:nvSpPr>
        <p:spPr>
          <a:xfrm>
            <a:off x="340659" y="1531442"/>
            <a:ext cx="5638800" cy="4870880"/>
          </a:xfrm>
        </p:spPr>
        <p:txBody>
          <a:bodyPr>
            <a:noAutofit/>
          </a:bodyPr>
          <a:lstStyle/>
          <a:p>
            <a:pPr algn="just">
              <a:lnSpc>
                <a:spcPct val="120000"/>
              </a:lnSpc>
              <a:buFont typeface="Wingdings" pitchFamily="2" charset="2"/>
              <a:buChar char="Ø"/>
            </a:pPr>
            <a:r>
              <a:rPr lang="en-IN" sz="1500" dirty="0">
                <a:latin typeface="Arial" pitchFamily="34" charset="0"/>
                <a:cs typeface="Arial" pitchFamily="34" charset="0"/>
              </a:rPr>
              <a:t>This case is being considered for 2 different Products</a:t>
            </a:r>
          </a:p>
          <a:p>
            <a:pPr algn="just">
              <a:lnSpc>
                <a:spcPct val="120000"/>
              </a:lnSpc>
              <a:buFont typeface="Wingdings" pitchFamily="2" charset="2"/>
              <a:buChar char="Ø"/>
            </a:pPr>
            <a:r>
              <a:rPr lang="en-IN" sz="1500" dirty="0">
                <a:latin typeface="Arial" pitchFamily="34" charset="0"/>
                <a:cs typeface="Arial" pitchFamily="34" charset="0"/>
              </a:rPr>
              <a:t>Both have 2 different Suppliers each</a:t>
            </a:r>
          </a:p>
          <a:p>
            <a:pPr algn="just">
              <a:lnSpc>
                <a:spcPct val="120000"/>
              </a:lnSpc>
              <a:buFont typeface="Wingdings" pitchFamily="2" charset="2"/>
              <a:buChar char="Ø"/>
            </a:pPr>
            <a:r>
              <a:rPr lang="en-IN" sz="1500" dirty="0">
                <a:latin typeface="Arial" pitchFamily="34" charset="0"/>
                <a:cs typeface="Arial" pitchFamily="34" charset="0"/>
              </a:rPr>
              <a:t>Both have 2 Distribution Centres each</a:t>
            </a:r>
          </a:p>
          <a:p>
            <a:pPr algn="just">
              <a:lnSpc>
                <a:spcPct val="120000"/>
              </a:lnSpc>
              <a:buFont typeface="Wingdings" pitchFamily="2" charset="2"/>
              <a:buChar char="Ø"/>
            </a:pPr>
            <a:r>
              <a:rPr lang="en-IN" sz="1500" dirty="0">
                <a:latin typeface="Arial" pitchFamily="34" charset="0"/>
                <a:cs typeface="Arial" pitchFamily="34" charset="0"/>
              </a:rPr>
              <a:t>Both Companies have 5 Branches each</a:t>
            </a:r>
          </a:p>
          <a:p>
            <a:pPr algn="just">
              <a:lnSpc>
                <a:spcPct val="120000"/>
              </a:lnSpc>
              <a:buFont typeface="Wingdings" pitchFamily="2" charset="2"/>
              <a:buChar char="Ø"/>
            </a:pPr>
            <a:r>
              <a:rPr lang="en-IN" sz="1500" dirty="0">
                <a:latin typeface="Arial" pitchFamily="34" charset="0"/>
                <a:cs typeface="Arial" pitchFamily="34" charset="0"/>
              </a:rPr>
              <a:t>Both Companies have 10 Customers each</a:t>
            </a:r>
          </a:p>
          <a:p>
            <a:pPr>
              <a:lnSpc>
                <a:spcPct val="120000"/>
              </a:lnSpc>
              <a:buFont typeface="Wingdings" pitchFamily="2" charset="2"/>
              <a:buChar char="Ø"/>
            </a:pPr>
            <a:r>
              <a:rPr lang="en-IN" sz="1500" dirty="0">
                <a:latin typeface="Arial" pitchFamily="34" charset="0"/>
                <a:cs typeface="Arial" pitchFamily="34" charset="0"/>
              </a:rPr>
              <a:t>In each case only the possible routes as shown in the figure are available.</a:t>
            </a:r>
            <a:br>
              <a:rPr lang="en-IN" sz="1500" dirty="0">
                <a:latin typeface="Arial" pitchFamily="34" charset="0"/>
                <a:cs typeface="Arial" pitchFamily="34" charset="0"/>
              </a:rPr>
            </a:br>
            <a:r>
              <a:rPr lang="en-IN" sz="1500" dirty="0">
                <a:solidFill>
                  <a:schemeClr val="accent2">
                    <a:lumMod val="75000"/>
                  </a:schemeClr>
                </a:solidFill>
                <a:latin typeface="Arial" pitchFamily="34" charset="0"/>
                <a:cs typeface="Arial" pitchFamily="34" charset="0"/>
              </a:rPr>
              <a:t>As an example, the Supplier cannot directly send shipments to customers but have to send then through the DCs or Branches.</a:t>
            </a:r>
          </a:p>
          <a:p>
            <a:pPr algn="just">
              <a:lnSpc>
                <a:spcPct val="120000"/>
              </a:lnSpc>
              <a:buFont typeface="Wingdings" pitchFamily="2" charset="2"/>
              <a:buChar char="Ø"/>
            </a:pPr>
            <a:r>
              <a:rPr lang="en-IN" sz="1500" dirty="0">
                <a:latin typeface="Arial" pitchFamily="34" charset="0"/>
                <a:cs typeface="Arial" pitchFamily="34" charset="0"/>
              </a:rPr>
              <a:t>Our main objective here is to reduce emissions due to multiple facility and multiple transportation routes available. Therefore we show improvements when merging the supply chains of the two companies together.</a:t>
            </a:r>
          </a:p>
        </p:txBody>
      </p:sp>
      <p:pic>
        <p:nvPicPr>
          <p:cNvPr id="5" name="Picture 4">
            <a:extLst>
              <a:ext uri="{FF2B5EF4-FFF2-40B4-BE49-F238E27FC236}">
                <a16:creationId xmlns:a16="http://schemas.microsoft.com/office/drawing/2014/main" id="{11E466F2-7CE9-4F2D-BA37-DDE8128B9DB0}"/>
              </a:ext>
            </a:extLst>
          </p:cNvPr>
          <p:cNvPicPr>
            <a:picLocks noChangeAspect="1"/>
          </p:cNvPicPr>
          <p:nvPr/>
        </p:nvPicPr>
        <p:blipFill rotWithShape="1">
          <a:blip r:embed="rId2">
            <a:extLst>
              <a:ext uri="{28A0092B-C50C-407E-A947-70E740481C1C}">
                <a14:useLocalDpi xmlns:a14="http://schemas.microsoft.com/office/drawing/2010/main" val="0"/>
              </a:ext>
            </a:extLst>
          </a:blip>
          <a:srcRect l="3292" r="4094"/>
          <a:stretch/>
        </p:blipFill>
        <p:spPr>
          <a:xfrm>
            <a:off x="6291618" y="1542198"/>
            <a:ext cx="5459104" cy="4858602"/>
          </a:xfrm>
          <a:prstGeom prst="rect">
            <a:avLst/>
          </a:prstGeom>
        </p:spPr>
      </p:pic>
    </p:spTree>
    <p:extLst>
      <p:ext uri="{BB962C8B-B14F-4D97-AF65-F5344CB8AC3E}">
        <p14:creationId xmlns:p14="http://schemas.microsoft.com/office/powerpoint/2010/main" val="3554954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4FD34A-3664-4BCD-9704-229B84D05CC7}"/>
              </a:ext>
            </a:extLst>
          </p:cNvPr>
          <p:cNvPicPr>
            <a:picLocks noChangeAspect="1"/>
          </p:cNvPicPr>
          <p:nvPr/>
        </p:nvPicPr>
        <p:blipFill rotWithShape="1">
          <a:blip r:embed="rId2">
            <a:extLst>
              <a:ext uri="{28A0092B-C50C-407E-A947-70E740481C1C}">
                <a14:useLocalDpi xmlns:a14="http://schemas.microsoft.com/office/drawing/2010/main" val="0"/>
              </a:ext>
            </a:extLst>
          </a:blip>
          <a:srcRect l="32500" t="22484" r="15294" b="43921"/>
          <a:stretch/>
        </p:blipFill>
        <p:spPr>
          <a:xfrm>
            <a:off x="721056" y="672424"/>
            <a:ext cx="5454556" cy="2447364"/>
          </a:xfrm>
          <a:prstGeom prst="rect">
            <a:avLst/>
          </a:prstGeom>
        </p:spPr>
      </p:pic>
      <p:pic>
        <p:nvPicPr>
          <p:cNvPr id="5" name="Picture 4">
            <a:extLst>
              <a:ext uri="{FF2B5EF4-FFF2-40B4-BE49-F238E27FC236}">
                <a16:creationId xmlns:a16="http://schemas.microsoft.com/office/drawing/2014/main" id="{4AF63E86-A6F9-4C7A-AED3-CADE090269A0}"/>
              </a:ext>
            </a:extLst>
          </p:cNvPr>
          <p:cNvPicPr>
            <a:picLocks noChangeAspect="1"/>
          </p:cNvPicPr>
          <p:nvPr/>
        </p:nvPicPr>
        <p:blipFill rotWithShape="1">
          <a:blip r:embed="rId3">
            <a:extLst>
              <a:ext uri="{28A0092B-C50C-407E-A947-70E740481C1C}">
                <a14:useLocalDpi xmlns:a14="http://schemas.microsoft.com/office/drawing/2010/main" val="0"/>
              </a:ext>
            </a:extLst>
          </a:blip>
          <a:srcRect l="32280" t="28235" r="11691" b="41550"/>
          <a:stretch/>
        </p:blipFill>
        <p:spPr>
          <a:xfrm>
            <a:off x="641445" y="3119788"/>
            <a:ext cx="5613779" cy="2447363"/>
          </a:xfrm>
          <a:prstGeom prst="rect">
            <a:avLst/>
          </a:prstGeom>
        </p:spPr>
      </p:pic>
      <p:pic>
        <p:nvPicPr>
          <p:cNvPr id="7" name="Picture 6">
            <a:extLst>
              <a:ext uri="{FF2B5EF4-FFF2-40B4-BE49-F238E27FC236}">
                <a16:creationId xmlns:a16="http://schemas.microsoft.com/office/drawing/2014/main" id="{B66BA14C-BA9E-4196-BD3A-E6064572B2CA}"/>
              </a:ext>
            </a:extLst>
          </p:cNvPr>
          <p:cNvPicPr>
            <a:picLocks noChangeAspect="1"/>
          </p:cNvPicPr>
          <p:nvPr/>
        </p:nvPicPr>
        <p:blipFill rotWithShape="1">
          <a:blip r:embed="rId4">
            <a:extLst>
              <a:ext uri="{28A0092B-C50C-407E-A947-70E740481C1C}">
                <a14:useLocalDpi xmlns:a14="http://schemas.microsoft.com/office/drawing/2010/main" val="0"/>
              </a:ext>
            </a:extLst>
          </a:blip>
          <a:srcRect l="32426" t="28235" r="11545" b="12680"/>
          <a:stretch/>
        </p:blipFill>
        <p:spPr>
          <a:xfrm>
            <a:off x="6541827" y="1093764"/>
            <a:ext cx="5357750" cy="4052047"/>
          </a:xfrm>
          <a:prstGeom prst="rect">
            <a:avLst/>
          </a:prstGeom>
        </p:spPr>
      </p:pic>
    </p:spTree>
    <p:extLst>
      <p:ext uri="{BB962C8B-B14F-4D97-AF65-F5344CB8AC3E}">
        <p14:creationId xmlns:p14="http://schemas.microsoft.com/office/powerpoint/2010/main" val="263139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48EF11-2F83-4801-BED2-ADE6B4299324}"/>
              </a:ext>
            </a:extLst>
          </p:cNvPr>
          <p:cNvPicPr>
            <a:picLocks noChangeAspect="1"/>
          </p:cNvPicPr>
          <p:nvPr/>
        </p:nvPicPr>
        <p:blipFill rotWithShape="1">
          <a:blip r:embed="rId2">
            <a:extLst>
              <a:ext uri="{28A0092B-C50C-407E-A947-70E740481C1C}">
                <a14:useLocalDpi xmlns:a14="http://schemas.microsoft.com/office/drawing/2010/main" val="0"/>
              </a:ext>
            </a:extLst>
          </a:blip>
          <a:srcRect l="39044" t="33464" r="22059" b="19608"/>
          <a:stretch/>
        </p:blipFill>
        <p:spPr>
          <a:xfrm>
            <a:off x="307395" y="1549155"/>
            <a:ext cx="5768454" cy="4150658"/>
          </a:xfrm>
          <a:prstGeom prst="rect">
            <a:avLst/>
          </a:prstGeom>
        </p:spPr>
      </p:pic>
      <p:pic>
        <p:nvPicPr>
          <p:cNvPr id="6" name="Picture 5">
            <a:extLst>
              <a:ext uri="{FF2B5EF4-FFF2-40B4-BE49-F238E27FC236}">
                <a16:creationId xmlns:a16="http://schemas.microsoft.com/office/drawing/2014/main" id="{B48A9C3D-9E7C-48C4-A9D9-425ACB7E1D65}"/>
              </a:ext>
            </a:extLst>
          </p:cNvPr>
          <p:cNvPicPr>
            <a:picLocks noChangeAspect="1"/>
          </p:cNvPicPr>
          <p:nvPr/>
        </p:nvPicPr>
        <p:blipFill rotWithShape="1">
          <a:blip r:embed="rId3">
            <a:extLst>
              <a:ext uri="{28A0092B-C50C-407E-A947-70E740481C1C}">
                <a14:useLocalDpi xmlns:a14="http://schemas.microsoft.com/office/drawing/2010/main" val="0"/>
              </a:ext>
            </a:extLst>
          </a:blip>
          <a:srcRect l="39926" t="39085" r="16103" b="19608"/>
          <a:stretch/>
        </p:blipFill>
        <p:spPr>
          <a:xfrm>
            <a:off x="6277970" y="2786285"/>
            <a:ext cx="5605913" cy="3151096"/>
          </a:xfrm>
          <a:prstGeom prst="rect">
            <a:avLst/>
          </a:prstGeom>
        </p:spPr>
      </p:pic>
      <p:pic>
        <p:nvPicPr>
          <p:cNvPr id="8" name="Picture 7">
            <a:extLst>
              <a:ext uri="{FF2B5EF4-FFF2-40B4-BE49-F238E27FC236}">
                <a16:creationId xmlns:a16="http://schemas.microsoft.com/office/drawing/2014/main" id="{641D8078-6DA7-4A05-B491-83948B7D9B55}"/>
              </a:ext>
            </a:extLst>
          </p:cNvPr>
          <p:cNvPicPr>
            <a:picLocks noChangeAspect="1"/>
          </p:cNvPicPr>
          <p:nvPr/>
        </p:nvPicPr>
        <p:blipFill rotWithShape="1">
          <a:blip r:embed="rId4">
            <a:extLst>
              <a:ext uri="{28A0092B-C50C-407E-A947-70E740481C1C}">
                <a14:useLocalDpi xmlns:a14="http://schemas.microsoft.com/office/drawing/2010/main" val="0"/>
              </a:ext>
            </a:extLst>
          </a:blip>
          <a:srcRect l="40882" t="63660" r="18088" b="21046"/>
          <a:stretch/>
        </p:blipFill>
        <p:spPr>
          <a:xfrm>
            <a:off x="6277970" y="1549155"/>
            <a:ext cx="5605913" cy="1237130"/>
          </a:xfrm>
          <a:prstGeom prst="rect">
            <a:avLst/>
          </a:prstGeom>
        </p:spPr>
      </p:pic>
      <p:sp>
        <p:nvSpPr>
          <p:cNvPr id="9" name="TextBox 8">
            <a:extLst>
              <a:ext uri="{FF2B5EF4-FFF2-40B4-BE49-F238E27FC236}">
                <a16:creationId xmlns:a16="http://schemas.microsoft.com/office/drawing/2014/main" id="{7C05A70B-7703-41A7-87E9-DBE19C420E6B}"/>
              </a:ext>
            </a:extLst>
          </p:cNvPr>
          <p:cNvSpPr txBox="1"/>
          <p:nvPr/>
        </p:nvSpPr>
        <p:spPr>
          <a:xfrm>
            <a:off x="-20150" y="275979"/>
            <a:ext cx="12191999" cy="523220"/>
          </a:xfrm>
          <a:prstGeom prst="rect">
            <a:avLst/>
          </a:prstGeom>
          <a:noFill/>
        </p:spPr>
        <p:txBody>
          <a:bodyPr wrap="square" rtlCol="0">
            <a:spAutoFit/>
          </a:bodyPr>
          <a:lstStyle/>
          <a:p>
            <a:pPr algn="ctr"/>
            <a:r>
              <a:rPr lang="en-IN" sz="2800" b="1" dirty="0">
                <a:latin typeface="Arial" pitchFamily="34" charset="0"/>
                <a:cs typeface="Arial" pitchFamily="34" charset="0"/>
              </a:rPr>
              <a:t>Objective Function</a:t>
            </a:r>
          </a:p>
        </p:txBody>
      </p:sp>
    </p:spTree>
    <p:extLst>
      <p:ext uri="{BB962C8B-B14F-4D97-AF65-F5344CB8AC3E}">
        <p14:creationId xmlns:p14="http://schemas.microsoft.com/office/powerpoint/2010/main" val="283062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CFC727-36B8-4381-BA63-5E4F7CC56A42}"/>
              </a:ext>
            </a:extLst>
          </p:cNvPr>
          <p:cNvPicPr>
            <a:picLocks noChangeAspect="1"/>
          </p:cNvPicPr>
          <p:nvPr/>
        </p:nvPicPr>
        <p:blipFill rotWithShape="1">
          <a:blip r:embed="rId2">
            <a:extLst>
              <a:ext uri="{28A0092B-C50C-407E-A947-70E740481C1C}">
                <a14:useLocalDpi xmlns:a14="http://schemas.microsoft.com/office/drawing/2010/main" val="0"/>
              </a:ext>
            </a:extLst>
          </a:blip>
          <a:srcRect l="39265" t="12026" r="13382" b="8888"/>
          <a:stretch/>
        </p:blipFill>
        <p:spPr>
          <a:xfrm>
            <a:off x="464023" y="496804"/>
            <a:ext cx="5445458" cy="5685632"/>
          </a:xfrm>
          <a:prstGeom prst="rect">
            <a:avLst/>
          </a:prstGeom>
        </p:spPr>
      </p:pic>
      <p:pic>
        <p:nvPicPr>
          <p:cNvPr id="5" name="Picture 4">
            <a:extLst>
              <a:ext uri="{FF2B5EF4-FFF2-40B4-BE49-F238E27FC236}">
                <a16:creationId xmlns:a16="http://schemas.microsoft.com/office/drawing/2014/main" id="{0297CEE7-116A-4169-9DBC-911F525DCDB4}"/>
              </a:ext>
            </a:extLst>
          </p:cNvPr>
          <p:cNvPicPr>
            <a:picLocks noChangeAspect="1"/>
          </p:cNvPicPr>
          <p:nvPr/>
        </p:nvPicPr>
        <p:blipFill rotWithShape="1">
          <a:blip r:embed="rId3">
            <a:extLst>
              <a:ext uri="{28A0092B-C50C-407E-A947-70E740481C1C}">
                <a14:useLocalDpi xmlns:a14="http://schemas.microsoft.com/office/drawing/2010/main" val="0"/>
              </a:ext>
            </a:extLst>
          </a:blip>
          <a:srcRect l="40882" t="31503" r="9338" b="27954"/>
          <a:stretch/>
        </p:blipFill>
        <p:spPr>
          <a:xfrm>
            <a:off x="6291618" y="496804"/>
            <a:ext cx="5445457" cy="2868715"/>
          </a:xfrm>
          <a:prstGeom prst="rect">
            <a:avLst/>
          </a:prstGeom>
        </p:spPr>
      </p:pic>
      <p:pic>
        <p:nvPicPr>
          <p:cNvPr id="7" name="Picture 6">
            <a:extLst>
              <a:ext uri="{FF2B5EF4-FFF2-40B4-BE49-F238E27FC236}">
                <a16:creationId xmlns:a16="http://schemas.microsoft.com/office/drawing/2014/main" id="{3FCDB1BE-424F-4621-94A0-107411E70E50}"/>
              </a:ext>
            </a:extLst>
          </p:cNvPr>
          <p:cNvPicPr>
            <a:picLocks noChangeAspect="1"/>
          </p:cNvPicPr>
          <p:nvPr/>
        </p:nvPicPr>
        <p:blipFill rotWithShape="1">
          <a:blip r:embed="rId4">
            <a:extLst>
              <a:ext uri="{28A0092B-C50C-407E-A947-70E740481C1C}">
                <a14:useLocalDpi xmlns:a14="http://schemas.microsoft.com/office/drawing/2010/main" val="0"/>
              </a:ext>
            </a:extLst>
          </a:blip>
          <a:srcRect l="41838" t="20392" r="15883" b="22222"/>
          <a:stretch/>
        </p:blipFill>
        <p:spPr>
          <a:xfrm>
            <a:off x="6291617" y="3392404"/>
            <a:ext cx="5445457" cy="3226760"/>
          </a:xfrm>
          <a:prstGeom prst="rect">
            <a:avLst/>
          </a:prstGeom>
        </p:spPr>
      </p:pic>
    </p:spTree>
    <p:extLst>
      <p:ext uri="{BB962C8B-B14F-4D97-AF65-F5344CB8AC3E}">
        <p14:creationId xmlns:p14="http://schemas.microsoft.com/office/powerpoint/2010/main" val="3457374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1090CE-18E8-42F4-B2CE-8CD18C1820DC}"/>
              </a:ext>
            </a:extLst>
          </p:cNvPr>
          <p:cNvPicPr>
            <a:picLocks noChangeAspect="1"/>
          </p:cNvPicPr>
          <p:nvPr/>
        </p:nvPicPr>
        <p:blipFill rotWithShape="1">
          <a:blip r:embed="rId2">
            <a:extLst>
              <a:ext uri="{28A0092B-C50C-407E-A947-70E740481C1C}">
                <a14:useLocalDpi xmlns:a14="http://schemas.microsoft.com/office/drawing/2010/main" val="0"/>
              </a:ext>
            </a:extLst>
          </a:blip>
          <a:srcRect l="40588" t="18170" r="15368" b="32418"/>
          <a:stretch/>
        </p:blipFill>
        <p:spPr>
          <a:xfrm>
            <a:off x="233083" y="612843"/>
            <a:ext cx="6713627" cy="5528649"/>
          </a:xfrm>
          <a:prstGeom prst="rect">
            <a:avLst/>
          </a:prstGeom>
        </p:spPr>
      </p:pic>
      <p:sp>
        <p:nvSpPr>
          <p:cNvPr id="4" name="TextBox 3">
            <a:extLst>
              <a:ext uri="{FF2B5EF4-FFF2-40B4-BE49-F238E27FC236}">
                <a16:creationId xmlns:a16="http://schemas.microsoft.com/office/drawing/2014/main" id="{521D62BE-BDF2-4F4F-83A2-DF737B69F496}"/>
              </a:ext>
            </a:extLst>
          </p:cNvPr>
          <p:cNvSpPr txBox="1"/>
          <p:nvPr/>
        </p:nvSpPr>
        <p:spPr>
          <a:xfrm>
            <a:off x="7328848" y="612844"/>
            <a:ext cx="4630069" cy="5355312"/>
          </a:xfrm>
          <a:prstGeom prst="rect">
            <a:avLst/>
          </a:prstGeom>
          <a:noFill/>
        </p:spPr>
        <p:txBody>
          <a:bodyPr wrap="square" rtlCol="0">
            <a:spAutoFit/>
          </a:bodyPr>
          <a:lstStyle/>
          <a:p>
            <a:pPr algn="just"/>
            <a:r>
              <a:rPr lang="en-IN" b="1" dirty="0">
                <a:latin typeface="Arial" pitchFamily="34" charset="0"/>
                <a:cs typeface="Arial" pitchFamily="34" charset="0"/>
              </a:rPr>
              <a:t>Assumptions:-</a:t>
            </a:r>
          </a:p>
          <a:p>
            <a:pPr algn="just"/>
            <a:endParaRPr lang="en-IN" dirty="0">
              <a:latin typeface="Arial" pitchFamily="34" charset="0"/>
              <a:cs typeface="Arial" pitchFamily="34" charset="0"/>
            </a:endParaRPr>
          </a:p>
          <a:p>
            <a:pPr marL="342900" indent="-342900" algn="just">
              <a:buAutoNum type="arabicParenR"/>
            </a:pPr>
            <a:r>
              <a:rPr lang="en-IN" dirty="0">
                <a:latin typeface="Arial" pitchFamily="34" charset="0"/>
                <a:cs typeface="Arial" pitchFamily="34" charset="0"/>
              </a:rPr>
              <a:t>Each transport link is considered as being catered to be a Vehicle of capacity Q. This should be changed to further include a </a:t>
            </a:r>
            <a:r>
              <a:rPr lang="en-IN" dirty="0" err="1">
                <a:latin typeface="Arial" pitchFamily="34" charset="0"/>
                <a:cs typeface="Arial" pitchFamily="34" charset="0"/>
              </a:rPr>
              <a:t>mVRPSDP</a:t>
            </a:r>
            <a:r>
              <a:rPr lang="en-IN" dirty="0">
                <a:latin typeface="Arial" pitchFamily="34" charset="0"/>
                <a:cs typeface="Arial" pitchFamily="34" charset="0"/>
              </a:rPr>
              <a:t> also allowing Split Delivery which shall be a better formulation decreasing emission further.</a:t>
            </a:r>
          </a:p>
          <a:p>
            <a:pPr marL="342900" indent="-342900" algn="just">
              <a:buAutoNum type="arabicParenR"/>
            </a:pPr>
            <a:endParaRPr lang="en-IN" dirty="0">
              <a:latin typeface="Arial" pitchFamily="34" charset="0"/>
              <a:cs typeface="Arial" pitchFamily="34" charset="0"/>
            </a:endParaRPr>
          </a:p>
          <a:p>
            <a:pPr marL="342900" indent="-342900" algn="just">
              <a:buAutoNum type="arabicParenR"/>
            </a:pPr>
            <a:r>
              <a:rPr lang="en-IN" dirty="0">
                <a:latin typeface="Arial" pitchFamily="34" charset="0"/>
                <a:cs typeface="Arial" pitchFamily="34" charset="0"/>
              </a:rPr>
              <a:t>The capacity constraints of the facilities are considered as if all the inventory storage and exchange happen at the same time. This is inaccurate as the capacity of each facility might not be full completely </a:t>
            </a:r>
            <a:r>
              <a:rPr lang="en-IN" dirty="0" err="1">
                <a:latin typeface="Arial" pitchFamily="34" charset="0"/>
                <a:cs typeface="Arial" pitchFamily="34" charset="0"/>
              </a:rPr>
              <a:t>w.r.t.</a:t>
            </a:r>
            <a:r>
              <a:rPr lang="en-IN" dirty="0">
                <a:latin typeface="Arial" pitchFamily="34" charset="0"/>
                <a:cs typeface="Arial" pitchFamily="34" charset="0"/>
              </a:rPr>
              <a:t> time which cannot be considered here.</a:t>
            </a:r>
          </a:p>
          <a:p>
            <a:pPr marL="342900" indent="-342900" algn="just">
              <a:buAutoNum type="arabicParenR"/>
            </a:pPr>
            <a:endParaRPr lang="en-IN" dirty="0">
              <a:latin typeface="Arial" pitchFamily="34" charset="0"/>
              <a:cs typeface="Arial" pitchFamily="34" charset="0"/>
            </a:endParaRPr>
          </a:p>
          <a:p>
            <a:pPr marL="342900" indent="-342900" algn="just">
              <a:buAutoNum type="arabicParenR"/>
            </a:pPr>
            <a:r>
              <a:rPr lang="en-IN" dirty="0">
                <a:latin typeface="Arial" pitchFamily="34" charset="0"/>
                <a:cs typeface="Arial" pitchFamily="34" charset="0"/>
              </a:rPr>
              <a:t>No previous inventory has been considered.</a:t>
            </a:r>
          </a:p>
        </p:txBody>
      </p:sp>
    </p:spTree>
    <p:extLst>
      <p:ext uri="{BB962C8B-B14F-4D97-AF65-F5344CB8AC3E}">
        <p14:creationId xmlns:p14="http://schemas.microsoft.com/office/powerpoint/2010/main" val="381517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F893-4307-4C02-B318-8FAA5EB7D5FA}"/>
              </a:ext>
            </a:extLst>
          </p:cNvPr>
          <p:cNvSpPr>
            <a:spLocks noGrp="1"/>
          </p:cNvSpPr>
          <p:nvPr>
            <p:ph type="title"/>
          </p:nvPr>
        </p:nvSpPr>
        <p:spPr>
          <a:xfrm>
            <a:off x="479612" y="319597"/>
            <a:ext cx="4809565" cy="854779"/>
          </a:xfrm>
        </p:spPr>
        <p:txBody>
          <a:bodyPr>
            <a:noAutofit/>
          </a:bodyPr>
          <a:lstStyle/>
          <a:p>
            <a:pPr algn="ctr"/>
            <a:r>
              <a:rPr lang="en-IN" sz="2400" b="1" dirty="0">
                <a:latin typeface="Arial" pitchFamily="34" charset="0"/>
                <a:cs typeface="Arial" pitchFamily="34" charset="0"/>
              </a:rPr>
              <a:t>Location of Suppliers, Facilities and Customers for Grainger</a:t>
            </a:r>
          </a:p>
        </p:txBody>
      </p:sp>
      <p:pic>
        <p:nvPicPr>
          <p:cNvPr id="5" name="Content Placeholder 4">
            <a:extLst>
              <a:ext uri="{FF2B5EF4-FFF2-40B4-BE49-F238E27FC236}">
                <a16:creationId xmlns:a16="http://schemas.microsoft.com/office/drawing/2014/main" id="{384AED61-F0EF-4490-A04E-D181DF57963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439" t="9499" b="6580"/>
          <a:stretch/>
        </p:blipFill>
        <p:spPr>
          <a:xfrm>
            <a:off x="300250" y="1447937"/>
            <a:ext cx="5795749" cy="5089341"/>
          </a:xfrm>
        </p:spPr>
      </p:pic>
      <p:pic>
        <p:nvPicPr>
          <p:cNvPr id="7" name="Picture 6">
            <a:extLst>
              <a:ext uri="{FF2B5EF4-FFF2-40B4-BE49-F238E27FC236}">
                <a16:creationId xmlns:a16="http://schemas.microsoft.com/office/drawing/2014/main" id="{8C2190F0-AF6E-47EE-8967-F19333E1608D}"/>
              </a:ext>
            </a:extLst>
          </p:cNvPr>
          <p:cNvPicPr>
            <a:picLocks noChangeAspect="1"/>
          </p:cNvPicPr>
          <p:nvPr/>
        </p:nvPicPr>
        <p:blipFill rotWithShape="1">
          <a:blip r:embed="rId3">
            <a:extLst>
              <a:ext uri="{28A0092B-C50C-407E-A947-70E740481C1C}">
                <a14:useLocalDpi xmlns:a14="http://schemas.microsoft.com/office/drawing/2010/main" val="0"/>
              </a:ext>
            </a:extLst>
          </a:blip>
          <a:srcRect l="5163" t="9020" b="6405"/>
          <a:stretch/>
        </p:blipFill>
        <p:spPr>
          <a:xfrm>
            <a:off x="6096000" y="1421594"/>
            <a:ext cx="5777552" cy="5129331"/>
          </a:xfrm>
          <a:prstGeom prst="rect">
            <a:avLst/>
          </a:prstGeom>
        </p:spPr>
      </p:pic>
      <p:sp>
        <p:nvSpPr>
          <p:cNvPr id="10" name="Title 1">
            <a:extLst>
              <a:ext uri="{FF2B5EF4-FFF2-40B4-BE49-F238E27FC236}">
                <a16:creationId xmlns:a16="http://schemas.microsoft.com/office/drawing/2014/main" id="{0A6B9C4D-D842-4B5D-A3C5-BC8208518F92}"/>
              </a:ext>
            </a:extLst>
          </p:cNvPr>
          <p:cNvSpPr txBox="1">
            <a:spLocks/>
          </p:cNvSpPr>
          <p:nvPr/>
        </p:nvSpPr>
        <p:spPr>
          <a:xfrm>
            <a:off x="6441743" y="325429"/>
            <a:ext cx="5203401" cy="8547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dirty="0">
                <a:latin typeface="Arial" pitchFamily="34" charset="0"/>
                <a:cs typeface="Arial" pitchFamily="34" charset="0"/>
              </a:rPr>
              <a:t>Location of Suppliers, Facilities and Customers for McMaster-Carr</a:t>
            </a:r>
          </a:p>
        </p:txBody>
      </p:sp>
    </p:spTree>
    <p:extLst>
      <p:ext uri="{BB962C8B-B14F-4D97-AF65-F5344CB8AC3E}">
        <p14:creationId xmlns:p14="http://schemas.microsoft.com/office/powerpoint/2010/main" val="1592216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 y="0"/>
            <a:ext cx="12191999" cy="1268760"/>
          </a:xfrm>
        </p:spPr>
        <p:txBody>
          <a:bodyPr anchor="ctr">
            <a:noAutofit/>
          </a:bodyPr>
          <a:lstStyle/>
          <a:p>
            <a:r>
              <a:rPr lang="en-IN" sz="2800" b="1" dirty="0">
                <a:latin typeface="Arial" pitchFamily="34" charset="0"/>
                <a:cs typeface="Arial" pitchFamily="34" charset="0"/>
              </a:rPr>
              <a:t>Introduction</a:t>
            </a:r>
            <a:endParaRPr lang="en-US" sz="2800" b="1" dirty="0">
              <a:latin typeface="Arial" panose="020B0604020202020204" pitchFamily="34" charset="0"/>
              <a:cs typeface="Arial" panose="020B0604020202020204" pitchFamily="34" charset="0"/>
            </a:endParaRPr>
          </a:p>
        </p:txBody>
      </p:sp>
      <p:sp>
        <p:nvSpPr>
          <p:cNvPr id="74" name="Rectangle 130">
            <a:extLst>
              <a:ext uri="{FF2B5EF4-FFF2-40B4-BE49-F238E27FC236}">
                <a16:creationId xmlns:a16="http://schemas.microsoft.com/office/drawing/2014/main" id="{97311D9B-3387-48BB-8EB9-ADEC2B87C96E}"/>
              </a:ext>
            </a:extLst>
          </p:cNvPr>
          <p:cNvSpPr/>
          <p:nvPr/>
        </p:nvSpPr>
        <p:spPr>
          <a:xfrm>
            <a:off x="1112365" y="2766761"/>
            <a:ext cx="402577" cy="404405"/>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000000"/>
              </a:solidFill>
              <a:sym typeface="Arial"/>
            </a:endParaRPr>
          </a:p>
        </p:txBody>
      </p:sp>
      <p:sp>
        <p:nvSpPr>
          <p:cNvPr id="29" name="Rounded Rectangle 28"/>
          <p:cNvSpPr/>
          <p:nvPr/>
        </p:nvSpPr>
        <p:spPr>
          <a:xfrm>
            <a:off x="723333" y="1223302"/>
            <a:ext cx="10809027" cy="4235802"/>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IN" sz="2400" dirty="0">
              <a:solidFill>
                <a:schemeClr val="tx1"/>
              </a:solidFill>
              <a:latin typeface="Arial" pitchFamily="34" charset="0"/>
              <a:cs typeface="Arial" pitchFamily="34" charset="0"/>
            </a:endParaRPr>
          </a:p>
          <a:p>
            <a:pPr marL="342900" indent="-342900" algn="just">
              <a:buFont typeface="Wingdings" pitchFamily="2" charset="2"/>
              <a:buChar char="Ø"/>
            </a:pPr>
            <a:r>
              <a:rPr lang="en-IN" sz="2000" dirty="0">
                <a:solidFill>
                  <a:schemeClr val="tx1"/>
                </a:solidFill>
                <a:latin typeface="Arial" pitchFamily="34" charset="0"/>
                <a:cs typeface="Arial" pitchFamily="34" charset="0"/>
              </a:rPr>
              <a:t>W. W. Grainger company was founded by William Wallace Grainger in 1927 in Chicago, Illinois.  W. W. Grainger, Inc. is a Fortune 500 industrial supply company founded in 1927 in Chicago.  Revenue is generally from business-to-business sales rather than retail sales.  Specializing in next day delivery of Maintenance, Repair and Operations (MRO) materials and supplies. </a:t>
            </a:r>
          </a:p>
          <a:p>
            <a:pPr marL="342900" indent="-342900" algn="just">
              <a:buFont typeface="Wingdings" pitchFamily="2" charset="2"/>
              <a:buChar char="Ø"/>
            </a:pPr>
            <a:endParaRPr lang="en-IN" sz="2000" dirty="0">
              <a:solidFill>
                <a:schemeClr val="tx1"/>
              </a:solidFill>
              <a:latin typeface="Arial" pitchFamily="34" charset="0"/>
              <a:cs typeface="Arial" pitchFamily="34" charset="0"/>
            </a:endParaRPr>
          </a:p>
          <a:p>
            <a:pPr marL="342900" indent="-342900" algn="just">
              <a:buFont typeface="Wingdings" pitchFamily="2" charset="2"/>
              <a:buChar char="Ø"/>
            </a:pPr>
            <a:r>
              <a:rPr lang="en-IN" sz="2000" dirty="0">
                <a:solidFill>
                  <a:schemeClr val="tx1"/>
                </a:solidFill>
                <a:latin typeface="Arial" pitchFamily="34" charset="0"/>
                <a:cs typeface="Arial" pitchFamily="34" charset="0"/>
              </a:rPr>
              <a:t>McMaster-Carr Supply Company is a private, family-owned supplier to industrial and commercial facilities worldwide.  McMaster maintains over 5,55,000 products in a catalogue offering a variety of mechanical, electrical, plumbing, and utility hardware not usually located from a single source.  The company is based in Elmhurst, Illinois.</a:t>
            </a:r>
          </a:p>
          <a:p>
            <a:pPr algn="just"/>
            <a:r>
              <a:rPr lang="en-IN" sz="2000" dirty="0">
                <a:solidFill>
                  <a:schemeClr val="tx1"/>
                </a:solidFill>
                <a:latin typeface="Arial" pitchFamily="34" charset="0"/>
                <a:cs typeface="Arial" pitchFamily="34" charset="0"/>
              </a:rPr>
              <a:t> </a:t>
            </a:r>
          </a:p>
        </p:txBody>
      </p:sp>
    </p:spTree>
    <p:extLst>
      <p:ext uri="{BB962C8B-B14F-4D97-AF65-F5344CB8AC3E}">
        <p14:creationId xmlns:p14="http://schemas.microsoft.com/office/powerpoint/2010/main" val="3814467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6741-0420-4F34-BD11-359D846CB268}"/>
              </a:ext>
            </a:extLst>
          </p:cNvPr>
          <p:cNvSpPr>
            <a:spLocks noGrp="1"/>
          </p:cNvSpPr>
          <p:nvPr>
            <p:ph type="title"/>
          </p:nvPr>
        </p:nvSpPr>
        <p:spPr>
          <a:xfrm>
            <a:off x="354842" y="143435"/>
            <a:ext cx="11368586" cy="986118"/>
          </a:xfrm>
        </p:spPr>
        <p:txBody>
          <a:bodyPr>
            <a:noAutofit/>
          </a:bodyPr>
          <a:lstStyle/>
          <a:p>
            <a:pPr algn="just"/>
            <a:r>
              <a:rPr lang="en-IN" sz="2000" dirty="0">
                <a:latin typeface="Arial" pitchFamily="34" charset="0"/>
                <a:cs typeface="Arial" pitchFamily="34" charset="0"/>
              </a:rPr>
              <a:t>Considering Grainger’s Case:- We get the total Objective Value equal to </a:t>
            </a:r>
            <a:r>
              <a:rPr lang="en-IN" sz="2000" b="1" dirty="0">
                <a:solidFill>
                  <a:srgbClr val="FF0000"/>
                </a:solidFill>
                <a:highlight>
                  <a:srgbClr val="FFFF00"/>
                </a:highlight>
                <a:latin typeface="Arial" pitchFamily="34" charset="0"/>
                <a:cs typeface="Arial" pitchFamily="34" charset="0"/>
              </a:rPr>
              <a:t>108904.70722570</a:t>
            </a:r>
            <a:r>
              <a:rPr lang="en-IN" sz="2000" dirty="0">
                <a:latin typeface="Arial" pitchFamily="34" charset="0"/>
                <a:cs typeface="Arial" pitchFamily="34" charset="0"/>
              </a:rPr>
              <a:t> which is the total units of emission due to this supply chain.</a:t>
            </a:r>
          </a:p>
        </p:txBody>
      </p:sp>
      <p:pic>
        <p:nvPicPr>
          <p:cNvPr id="19" name="Content Placeholder 18">
            <a:extLst>
              <a:ext uri="{FF2B5EF4-FFF2-40B4-BE49-F238E27FC236}">
                <a16:creationId xmlns:a16="http://schemas.microsoft.com/office/drawing/2014/main" id="{180F6B40-7BB6-40EF-B266-C28D2DC1EE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223" t="9576" r="1816" b="7048"/>
          <a:stretch/>
        </p:blipFill>
        <p:spPr>
          <a:xfrm>
            <a:off x="6083030" y="1319347"/>
            <a:ext cx="5790522" cy="5258873"/>
          </a:xfrm>
        </p:spPr>
      </p:pic>
      <p:pic>
        <p:nvPicPr>
          <p:cNvPr id="21" name="Picture 20">
            <a:extLst>
              <a:ext uri="{FF2B5EF4-FFF2-40B4-BE49-F238E27FC236}">
                <a16:creationId xmlns:a16="http://schemas.microsoft.com/office/drawing/2014/main" id="{27AE809E-FAB5-4BCB-BAC7-44D2872ABB54}"/>
              </a:ext>
            </a:extLst>
          </p:cNvPr>
          <p:cNvPicPr>
            <a:picLocks noChangeAspect="1"/>
          </p:cNvPicPr>
          <p:nvPr/>
        </p:nvPicPr>
        <p:blipFill rotWithShape="1">
          <a:blip r:embed="rId3">
            <a:extLst>
              <a:ext uri="{28A0092B-C50C-407E-A947-70E740481C1C}">
                <a14:useLocalDpi xmlns:a14="http://schemas.microsoft.com/office/drawing/2010/main" val="0"/>
              </a:ext>
            </a:extLst>
          </a:blip>
          <a:srcRect l="6405" t="9673" r="2092" b="7189"/>
          <a:stretch/>
        </p:blipFill>
        <p:spPr>
          <a:xfrm>
            <a:off x="286602" y="1319348"/>
            <a:ext cx="5809397" cy="5258873"/>
          </a:xfrm>
          <a:prstGeom prst="rect">
            <a:avLst/>
          </a:prstGeom>
        </p:spPr>
      </p:pic>
    </p:spTree>
    <p:extLst>
      <p:ext uri="{BB962C8B-B14F-4D97-AF65-F5344CB8AC3E}">
        <p14:creationId xmlns:p14="http://schemas.microsoft.com/office/powerpoint/2010/main" val="3283376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6741-0420-4F34-BD11-359D846CB268}"/>
              </a:ext>
            </a:extLst>
          </p:cNvPr>
          <p:cNvSpPr>
            <a:spLocks noGrp="1"/>
          </p:cNvSpPr>
          <p:nvPr>
            <p:ph type="title"/>
          </p:nvPr>
        </p:nvSpPr>
        <p:spPr>
          <a:xfrm>
            <a:off x="268941" y="215153"/>
            <a:ext cx="11627224" cy="770965"/>
          </a:xfrm>
        </p:spPr>
        <p:txBody>
          <a:bodyPr>
            <a:noAutofit/>
          </a:bodyPr>
          <a:lstStyle/>
          <a:p>
            <a:pPr algn="just"/>
            <a:r>
              <a:rPr lang="en-IN" sz="2000" dirty="0">
                <a:latin typeface="Arial" pitchFamily="34" charset="0"/>
                <a:cs typeface="Arial" pitchFamily="34" charset="0"/>
              </a:rPr>
              <a:t>Considering McMaster-Carr’s Case:- We get the total Objective Value equal to </a:t>
            </a:r>
            <a:r>
              <a:rPr lang="en-IN" sz="2000" b="1" dirty="0">
                <a:solidFill>
                  <a:srgbClr val="FF0000"/>
                </a:solidFill>
                <a:highlight>
                  <a:srgbClr val="FFFF00"/>
                </a:highlight>
                <a:latin typeface="Arial" pitchFamily="34" charset="0"/>
                <a:cs typeface="Arial" pitchFamily="34" charset="0"/>
              </a:rPr>
              <a:t>104644.41380256</a:t>
            </a:r>
            <a:r>
              <a:rPr lang="en-IN" sz="2000" dirty="0">
                <a:latin typeface="Arial" pitchFamily="34" charset="0"/>
                <a:cs typeface="Arial" pitchFamily="34" charset="0"/>
              </a:rPr>
              <a:t> which is the total units of emission due to this supply chain.</a:t>
            </a:r>
          </a:p>
        </p:txBody>
      </p:sp>
      <p:pic>
        <p:nvPicPr>
          <p:cNvPr id="6" name="Content Placeholder 5">
            <a:extLst>
              <a:ext uri="{FF2B5EF4-FFF2-40B4-BE49-F238E27FC236}">
                <a16:creationId xmlns:a16="http://schemas.microsoft.com/office/drawing/2014/main" id="{7048983B-46D0-4459-BB91-48D863F2888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260" t="8932" b="6599"/>
          <a:stretch/>
        </p:blipFill>
        <p:spPr>
          <a:xfrm>
            <a:off x="6096000" y="1364902"/>
            <a:ext cx="5873087" cy="5308854"/>
          </a:xfrm>
        </p:spPr>
      </p:pic>
      <p:pic>
        <p:nvPicPr>
          <p:cNvPr id="8" name="Picture 7">
            <a:extLst>
              <a:ext uri="{FF2B5EF4-FFF2-40B4-BE49-F238E27FC236}">
                <a16:creationId xmlns:a16="http://schemas.microsoft.com/office/drawing/2014/main" id="{F4AFA1B8-C979-4EE1-9F15-171CFC83C46A}"/>
              </a:ext>
            </a:extLst>
          </p:cNvPr>
          <p:cNvPicPr>
            <a:picLocks noChangeAspect="1"/>
          </p:cNvPicPr>
          <p:nvPr/>
        </p:nvPicPr>
        <p:blipFill rotWithShape="1">
          <a:blip r:embed="rId3">
            <a:extLst>
              <a:ext uri="{28A0092B-C50C-407E-A947-70E740481C1C}">
                <a14:useLocalDpi xmlns:a14="http://schemas.microsoft.com/office/drawing/2010/main" val="0"/>
              </a:ext>
            </a:extLst>
          </a:blip>
          <a:srcRect l="6406" t="9930" b="7058"/>
          <a:stretch/>
        </p:blipFill>
        <p:spPr>
          <a:xfrm>
            <a:off x="259307" y="1452283"/>
            <a:ext cx="5835658" cy="5221472"/>
          </a:xfrm>
          <a:prstGeom prst="rect">
            <a:avLst/>
          </a:prstGeom>
        </p:spPr>
      </p:pic>
    </p:spTree>
    <p:extLst>
      <p:ext uri="{BB962C8B-B14F-4D97-AF65-F5344CB8AC3E}">
        <p14:creationId xmlns:p14="http://schemas.microsoft.com/office/powerpoint/2010/main" val="169298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28D2-E905-4804-8F4E-EDC3BCA10F40}"/>
              </a:ext>
            </a:extLst>
          </p:cNvPr>
          <p:cNvSpPr>
            <a:spLocks noGrp="1"/>
          </p:cNvSpPr>
          <p:nvPr>
            <p:ph type="title"/>
          </p:nvPr>
        </p:nvSpPr>
        <p:spPr>
          <a:xfrm>
            <a:off x="85163" y="-97697"/>
            <a:ext cx="12021671" cy="1425387"/>
          </a:xfrm>
        </p:spPr>
        <p:txBody>
          <a:bodyPr>
            <a:noAutofit/>
          </a:bodyPr>
          <a:lstStyle/>
          <a:p>
            <a:pPr algn="just"/>
            <a:r>
              <a:rPr lang="en-IN" sz="2000" dirty="0">
                <a:latin typeface="Arial" pitchFamily="34" charset="0"/>
                <a:cs typeface="Arial" pitchFamily="34" charset="0"/>
              </a:rPr>
              <a:t>Considering the third Case:- We get the total Objective Value equal to </a:t>
            </a:r>
            <a:r>
              <a:rPr lang="en-IN" sz="2000" b="1" dirty="0">
                <a:solidFill>
                  <a:srgbClr val="00B050"/>
                </a:solidFill>
                <a:highlight>
                  <a:srgbClr val="FFFF00"/>
                </a:highlight>
                <a:latin typeface="Arial" pitchFamily="34" charset="0"/>
                <a:cs typeface="Arial" pitchFamily="34" charset="0"/>
              </a:rPr>
              <a:t>195218.45162658</a:t>
            </a:r>
            <a:r>
              <a:rPr lang="en-IN" sz="2000" dirty="0">
                <a:latin typeface="Arial" pitchFamily="34" charset="0"/>
                <a:cs typeface="Arial" pitchFamily="34" charset="0"/>
              </a:rPr>
              <a:t> units of emission by integrating both the supply chains which is less than the sum of their individual emissions.</a:t>
            </a:r>
          </a:p>
        </p:txBody>
      </p:sp>
      <p:pic>
        <p:nvPicPr>
          <p:cNvPr id="5" name="Content Placeholder 4">
            <a:extLst>
              <a:ext uri="{FF2B5EF4-FFF2-40B4-BE49-F238E27FC236}">
                <a16:creationId xmlns:a16="http://schemas.microsoft.com/office/drawing/2014/main" id="{1ADBC7A2-6FC7-44DB-ACAE-F97D9864C9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30" t="9002" r="1997" b="6942"/>
          <a:stretch/>
        </p:blipFill>
        <p:spPr>
          <a:xfrm>
            <a:off x="6096000" y="1256268"/>
            <a:ext cx="5845791" cy="5308306"/>
          </a:xfrm>
        </p:spPr>
      </p:pic>
      <p:pic>
        <p:nvPicPr>
          <p:cNvPr id="7" name="Picture 6">
            <a:extLst>
              <a:ext uri="{FF2B5EF4-FFF2-40B4-BE49-F238E27FC236}">
                <a16:creationId xmlns:a16="http://schemas.microsoft.com/office/drawing/2014/main" id="{179D2C59-A6D1-4511-A765-7F9AED058148}"/>
              </a:ext>
            </a:extLst>
          </p:cNvPr>
          <p:cNvPicPr>
            <a:picLocks noChangeAspect="1"/>
          </p:cNvPicPr>
          <p:nvPr/>
        </p:nvPicPr>
        <p:blipFill rotWithShape="1">
          <a:blip r:embed="rId3">
            <a:extLst>
              <a:ext uri="{28A0092B-C50C-407E-A947-70E740481C1C}">
                <a14:useLocalDpi xmlns:a14="http://schemas.microsoft.com/office/drawing/2010/main" val="0"/>
              </a:ext>
            </a:extLst>
          </a:blip>
          <a:srcRect l="6274" t="9674" r="1961" b="6667"/>
          <a:stretch/>
        </p:blipFill>
        <p:spPr>
          <a:xfrm>
            <a:off x="259306" y="1300394"/>
            <a:ext cx="5836693" cy="5264179"/>
          </a:xfrm>
          <a:prstGeom prst="rect">
            <a:avLst/>
          </a:prstGeom>
        </p:spPr>
      </p:pic>
    </p:spTree>
    <p:extLst>
      <p:ext uri="{BB962C8B-B14F-4D97-AF65-F5344CB8AC3E}">
        <p14:creationId xmlns:p14="http://schemas.microsoft.com/office/powerpoint/2010/main" val="1987293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8ED0FC9-DC9C-4C68-9546-159CBE86D380}"/>
              </a:ext>
            </a:extLst>
          </p:cNvPr>
          <p:cNvGraphicFramePr>
            <a:graphicFrameLocks noGrp="1"/>
          </p:cNvGraphicFramePr>
          <p:nvPr>
            <p:extLst>
              <p:ext uri="{D42A27DB-BD31-4B8C-83A1-F6EECF244321}">
                <p14:modId xmlns:p14="http://schemas.microsoft.com/office/powerpoint/2010/main" val="891269328"/>
              </p:ext>
            </p:extLst>
          </p:nvPr>
        </p:nvGraphicFramePr>
        <p:xfrm>
          <a:off x="0" y="1"/>
          <a:ext cx="12191999" cy="6892118"/>
        </p:xfrm>
        <a:graphic>
          <a:graphicData uri="http://schemas.openxmlformats.org/drawingml/2006/table">
            <a:tbl>
              <a:tblPr/>
              <a:tblGrid>
                <a:gridCol w="600635">
                  <a:extLst>
                    <a:ext uri="{9D8B030D-6E8A-4147-A177-3AD203B41FA5}">
                      <a16:colId xmlns:a16="http://schemas.microsoft.com/office/drawing/2014/main" val="275297263"/>
                    </a:ext>
                  </a:extLst>
                </a:gridCol>
                <a:gridCol w="580308">
                  <a:extLst>
                    <a:ext uri="{9D8B030D-6E8A-4147-A177-3AD203B41FA5}">
                      <a16:colId xmlns:a16="http://schemas.microsoft.com/office/drawing/2014/main" val="462153778"/>
                    </a:ext>
                  </a:extLst>
                </a:gridCol>
                <a:gridCol w="879869">
                  <a:extLst>
                    <a:ext uri="{9D8B030D-6E8A-4147-A177-3AD203B41FA5}">
                      <a16:colId xmlns:a16="http://schemas.microsoft.com/office/drawing/2014/main" val="3445200751"/>
                    </a:ext>
                  </a:extLst>
                </a:gridCol>
                <a:gridCol w="2161564">
                  <a:extLst>
                    <a:ext uri="{9D8B030D-6E8A-4147-A177-3AD203B41FA5}">
                      <a16:colId xmlns:a16="http://schemas.microsoft.com/office/drawing/2014/main" val="1144242999"/>
                    </a:ext>
                  </a:extLst>
                </a:gridCol>
                <a:gridCol w="1066921">
                  <a:extLst>
                    <a:ext uri="{9D8B030D-6E8A-4147-A177-3AD203B41FA5}">
                      <a16:colId xmlns:a16="http://schemas.microsoft.com/office/drawing/2014/main" val="4245091803"/>
                    </a:ext>
                  </a:extLst>
                </a:gridCol>
                <a:gridCol w="1003927">
                  <a:extLst>
                    <a:ext uri="{9D8B030D-6E8A-4147-A177-3AD203B41FA5}">
                      <a16:colId xmlns:a16="http://schemas.microsoft.com/office/drawing/2014/main" val="4139053860"/>
                    </a:ext>
                  </a:extLst>
                </a:gridCol>
                <a:gridCol w="5898775">
                  <a:extLst>
                    <a:ext uri="{9D8B030D-6E8A-4147-A177-3AD203B41FA5}">
                      <a16:colId xmlns:a16="http://schemas.microsoft.com/office/drawing/2014/main" val="426905108"/>
                    </a:ext>
                  </a:extLst>
                </a:gridCol>
              </a:tblGrid>
              <a:tr h="327545">
                <a:tc gridSpan="2">
                  <a:txBody>
                    <a:bodyPr/>
                    <a:lstStyle/>
                    <a:p>
                      <a:pPr algn="ctr" fontAlgn="ctr"/>
                      <a:endParaRPr lang="en-IN" sz="1200" b="0" i="0" u="none" strike="noStrike" dirty="0">
                        <a:solidFill>
                          <a:srgbClr val="000000"/>
                        </a:solidFill>
                        <a:effectLst/>
                        <a:latin typeface="Arial" pitchFamily="34" charset="0"/>
                        <a:cs typeface="Arial" pitchFamily="34" charset="0"/>
                      </a:endParaRPr>
                    </a:p>
                  </a:txBody>
                  <a:tcPr marL="5600" marR="5600" marT="5600" marB="0" anchor="ctr">
                    <a:lnL>
                      <a:noFill/>
                    </a:lnL>
                    <a:lnR>
                      <a:noFill/>
                    </a:lnR>
                    <a:lnT>
                      <a:noFill/>
                    </a:lnT>
                    <a:lnB>
                      <a:noFill/>
                    </a:lnB>
                    <a:solidFill>
                      <a:schemeClr val="accent5"/>
                    </a:solidFill>
                  </a:tcPr>
                </a:tc>
                <a:tc hMerge="1">
                  <a:txBody>
                    <a:bodyPr/>
                    <a:lstStyle/>
                    <a:p>
                      <a:pPr algn="ctr" fontAlgn="ctr"/>
                      <a:endParaRPr lang="en-IN" sz="1300" b="0" i="0" u="none" strike="noStrike">
                        <a:solidFill>
                          <a:srgbClr val="000000"/>
                        </a:solidFill>
                        <a:effectLst/>
                        <a:latin typeface="Calibri" panose="020F0502020204030204" pitchFamily="34" charset="0"/>
                      </a:endParaRPr>
                    </a:p>
                  </a:txBody>
                  <a:tcPr marL="5600" marR="5600" marT="5600" marB="0" anchor="ctr">
                    <a:lnL>
                      <a:noFill/>
                    </a:lnL>
                    <a:lnR>
                      <a:noFill/>
                    </a:lnR>
                    <a:lnT>
                      <a:noFill/>
                    </a:lnT>
                    <a:lnB>
                      <a:noFill/>
                    </a:lnB>
                  </a:tcPr>
                </a:tc>
                <a:tc>
                  <a:txBody>
                    <a:bodyPr/>
                    <a:lstStyle/>
                    <a:p>
                      <a:pPr algn="ctr" fontAlgn="ctr"/>
                      <a:endParaRPr lang="en-IN" sz="1200" b="0" i="0" u="none" strike="noStrike" dirty="0">
                        <a:solidFill>
                          <a:srgbClr val="000000"/>
                        </a:solidFill>
                        <a:effectLst/>
                        <a:latin typeface="Arial" pitchFamily="34" charset="0"/>
                        <a:cs typeface="Arial" pitchFamily="34" charset="0"/>
                      </a:endParaRPr>
                    </a:p>
                  </a:txBody>
                  <a:tcPr marL="5600" marR="5600" marT="5600" marB="0" anchor="ctr">
                    <a:lnL>
                      <a:noFill/>
                    </a:lnL>
                    <a:lnR>
                      <a:noFill/>
                    </a:lnR>
                    <a:lnT>
                      <a:noFill/>
                    </a:lnT>
                    <a:lnB>
                      <a:noFill/>
                    </a:lnB>
                    <a:solidFill>
                      <a:schemeClr val="accent5"/>
                    </a:solidFill>
                  </a:tcPr>
                </a:tc>
                <a:tc gridSpan="4">
                  <a:txBody>
                    <a:bodyPr/>
                    <a:lstStyle/>
                    <a:p>
                      <a:pPr algn="l" fontAlgn="ctr"/>
                      <a:r>
                        <a:rPr lang="en-IN" sz="1200" b="1" i="0" u="none" strike="noStrike" dirty="0">
                          <a:solidFill>
                            <a:srgbClr val="000000"/>
                          </a:solidFill>
                          <a:effectLst/>
                          <a:latin typeface="Arial" pitchFamily="34" charset="0"/>
                          <a:cs typeface="Arial" pitchFamily="34" charset="0"/>
                        </a:rPr>
                        <a:t>                                                                                Types of Supply Chain</a:t>
                      </a:r>
                    </a:p>
                  </a:txBody>
                  <a:tcPr marL="5600" marR="5600" marT="5600" marB="0" anchor="ctr">
                    <a:lnL>
                      <a:noFill/>
                    </a:lnL>
                    <a:lnR>
                      <a:noFill/>
                    </a:lnR>
                    <a:lnT>
                      <a:noFill/>
                    </a:lnT>
                    <a:lnB w="12700" cap="flat" cmpd="sng" algn="ctr">
                      <a:solidFill>
                        <a:srgbClr val="000000"/>
                      </a:solidFill>
                      <a:prstDash val="solid"/>
                      <a:round/>
                      <a:headEnd type="none" w="med" len="med"/>
                      <a:tailEnd type="none" w="med" len="med"/>
                    </a:lnB>
                    <a:solidFill>
                      <a:schemeClr val="accent5"/>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31961262"/>
                  </a:ext>
                </a:extLst>
              </a:tr>
              <a:tr h="218624">
                <a:tc gridSpan="2">
                  <a:txBody>
                    <a:bodyPr/>
                    <a:lstStyle/>
                    <a:p>
                      <a:pPr algn="ctr" fontAlgn="ctr"/>
                      <a:endParaRPr lang="en-IN" sz="1200" b="0" i="0" u="none" strike="noStrike">
                        <a:solidFill>
                          <a:srgbClr val="000000"/>
                        </a:solidFill>
                        <a:effectLst/>
                        <a:latin typeface="Arial" pitchFamily="34" charset="0"/>
                        <a:cs typeface="Arial" pitchFamily="34" charset="0"/>
                      </a:endParaRPr>
                    </a:p>
                  </a:txBody>
                  <a:tcPr marL="5600" marR="5600" marT="5600" marB="0" anchor="ctr">
                    <a:lnL>
                      <a:noFill/>
                    </a:lnL>
                    <a:lnR>
                      <a:noFill/>
                    </a:lnR>
                    <a:lnT>
                      <a:noFill/>
                    </a:lnT>
                    <a:lnB>
                      <a:noFill/>
                    </a:lnB>
                  </a:tcPr>
                </a:tc>
                <a:tc hMerge="1">
                  <a:txBody>
                    <a:bodyPr/>
                    <a:lstStyle/>
                    <a:p>
                      <a:pPr algn="ctr" fontAlgn="ctr"/>
                      <a:endParaRPr lang="en-IN" sz="1300" b="0" i="0" u="none" strike="noStrike">
                        <a:solidFill>
                          <a:srgbClr val="000000"/>
                        </a:solidFill>
                        <a:effectLst/>
                        <a:latin typeface="Calibri" panose="020F0502020204030204" pitchFamily="34" charset="0"/>
                      </a:endParaRPr>
                    </a:p>
                  </a:txBody>
                  <a:tcPr marL="5600" marR="5600" marT="5600" marB="0" anchor="ctr">
                    <a:lnL>
                      <a:noFill/>
                    </a:lnL>
                    <a:lnR>
                      <a:noFill/>
                    </a:lnR>
                    <a:lnT>
                      <a:noFill/>
                    </a:lnT>
                    <a:lnB>
                      <a:noFill/>
                    </a:lnB>
                  </a:tcPr>
                </a:tc>
                <a:tc>
                  <a:txBody>
                    <a:bodyPr/>
                    <a:lstStyle/>
                    <a:p>
                      <a:pPr algn="ctr" fontAlgn="ctr"/>
                      <a:endParaRPr lang="en-IN" sz="1200" b="0" i="0" u="none" strike="noStrike" dirty="0">
                        <a:solidFill>
                          <a:srgbClr val="000000"/>
                        </a:solidFill>
                        <a:effectLst/>
                        <a:latin typeface="Arial" pitchFamily="34" charset="0"/>
                        <a:cs typeface="Arial" pitchFamily="34" charset="0"/>
                      </a:endParaRP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IN" sz="1200" b="0" i="0" u="none" strike="noStrike">
                          <a:solidFill>
                            <a:srgbClr val="000000"/>
                          </a:solidFill>
                          <a:effectLst/>
                          <a:latin typeface="Arial" pitchFamily="34" charset="0"/>
                          <a:cs typeface="Arial" pitchFamily="34" charset="0"/>
                        </a:rPr>
                        <a:t>Efficient</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gridSpan="2">
                  <a:txBody>
                    <a:bodyPr/>
                    <a:lstStyle/>
                    <a:p>
                      <a:pPr algn="ctr" fontAlgn="ctr"/>
                      <a:r>
                        <a:rPr lang="en-IN" sz="1200" b="0" i="0" u="none" strike="noStrike">
                          <a:solidFill>
                            <a:srgbClr val="000000"/>
                          </a:solidFill>
                          <a:effectLst/>
                          <a:latin typeface="Arial" pitchFamily="34" charset="0"/>
                          <a:cs typeface="Arial" pitchFamily="34" charset="0"/>
                        </a:rPr>
                        <a:t>Responsive</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pPr algn="ctr" fontAlgn="ctr"/>
                      <a:r>
                        <a:rPr lang="en-IN" sz="1300" b="0" i="0" u="none" strike="noStrike">
                          <a:solidFill>
                            <a:srgbClr val="000000"/>
                          </a:solidFill>
                          <a:effectLst/>
                          <a:latin typeface="Calibri" panose="020F0502020204030204" pitchFamily="34" charset="0"/>
                        </a:rPr>
                        <a:t>Responsive</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IN" sz="1200" b="1" i="0" u="none" strike="noStrike" dirty="0">
                          <a:solidFill>
                            <a:srgbClr val="000000"/>
                          </a:solidFill>
                          <a:effectLst/>
                          <a:latin typeface="Arial" pitchFamily="34" charset="0"/>
                          <a:cs typeface="Arial" pitchFamily="34" charset="0"/>
                        </a:rPr>
                        <a:t>Green &amp; Sustainable</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05083646"/>
                  </a:ext>
                </a:extLst>
              </a:tr>
              <a:tr h="583537">
                <a:tc gridSpan="3">
                  <a:txBody>
                    <a:bodyPr/>
                    <a:lstStyle/>
                    <a:p>
                      <a:pPr algn="ctr" fontAlgn="ctr"/>
                      <a:r>
                        <a:rPr lang="en-IN" sz="1200" b="0" i="0" u="none" strike="noStrike" dirty="0">
                          <a:solidFill>
                            <a:srgbClr val="000000"/>
                          </a:solidFill>
                          <a:effectLst/>
                          <a:latin typeface="Arial" pitchFamily="34" charset="0"/>
                          <a:cs typeface="Arial" pitchFamily="34" charset="0"/>
                        </a:rPr>
                        <a:t>Primary Goal</a:t>
                      </a:r>
                    </a:p>
                  </a:txBody>
                  <a:tcPr marL="5600" marR="5600" marT="560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IN"/>
                    </a:p>
                  </a:txBody>
                  <a:tcPr/>
                </a:tc>
                <a:tc hMerge="1">
                  <a:txBody>
                    <a:bodyPr/>
                    <a:lstStyle/>
                    <a:p>
                      <a:endParaRPr lang="en-IN"/>
                    </a:p>
                  </a:txBody>
                  <a:tcPr/>
                </a:tc>
                <a:tc>
                  <a:txBody>
                    <a:bodyPr/>
                    <a:lstStyle/>
                    <a:p>
                      <a:pPr algn="ctr" fontAlgn="ctr"/>
                      <a:r>
                        <a:rPr lang="en-IN" sz="1200" b="0" i="0" u="none" strike="noStrike" dirty="0">
                          <a:solidFill>
                            <a:srgbClr val="000000"/>
                          </a:solidFill>
                          <a:effectLst/>
                          <a:latin typeface="Arial" pitchFamily="34" charset="0"/>
                          <a:cs typeface="Arial" pitchFamily="34" charset="0"/>
                        </a:rPr>
                        <a:t>Lowest Cost</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gridSpan="2">
                  <a:txBody>
                    <a:bodyPr/>
                    <a:lstStyle/>
                    <a:p>
                      <a:pPr algn="ctr" fontAlgn="ctr"/>
                      <a:r>
                        <a:rPr lang="en-IN" sz="1200" b="0" i="0" u="none" strike="noStrike">
                          <a:solidFill>
                            <a:srgbClr val="000000"/>
                          </a:solidFill>
                          <a:effectLst/>
                          <a:latin typeface="Arial" pitchFamily="34" charset="0"/>
                          <a:cs typeface="Arial" pitchFamily="34" charset="0"/>
                        </a:rPr>
                        <a:t>Quick Response</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hMerge="1">
                  <a:txBody>
                    <a:bodyPr/>
                    <a:lstStyle/>
                    <a:p>
                      <a:pPr algn="ctr" fontAlgn="ctr"/>
                      <a:r>
                        <a:rPr lang="en-IN" sz="1300" b="0" i="0" u="none" strike="noStrike">
                          <a:solidFill>
                            <a:srgbClr val="000000"/>
                          </a:solidFill>
                          <a:effectLst/>
                          <a:latin typeface="Calibri" panose="020F0502020204030204" pitchFamily="34" charset="0"/>
                        </a:rPr>
                        <a:t>Quick Response</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0" i="0" u="none" strike="noStrike" dirty="0">
                          <a:solidFill>
                            <a:srgbClr val="000000"/>
                          </a:solidFill>
                          <a:effectLst/>
                          <a:latin typeface="Arial" pitchFamily="34" charset="0"/>
                          <a:cs typeface="Arial" pitchFamily="34" charset="0"/>
                        </a:rPr>
                        <a:t>Lowest Emissions and least impact on future organisms of Earth, by reusing raw materials, reducing GHG emissions and generating lesser wastes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154226202"/>
                  </a:ext>
                </a:extLst>
              </a:tr>
              <a:tr h="728397">
                <a:tc rowSpan="7">
                  <a:txBody>
                    <a:bodyPr/>
                    <a:lstStyle/>
                    <a:p>
                      <a:pPr algn="l" fontAlgn="ctr"/>
                      <a:r>
                        <a:rPr lang="en-IN" sz="1100" b="0" i="0" u="none" strike="noStrike" dirty="0">
                          <a:solidFill>
                            <a:srgbClr val="000000"/>
                          </a:solidFill>
                          <a:effectLst/>
                          <a:latin typeface="Arial" pitchFamily="34" charset="0"/>
                          <a:cs typeface="Arial" pitchFamily="34" charset="0"/>
                        </a:rPr>
                        <a:t>Strategy</a:t>
                      </a:r>
                    </a:p>
                  </a:txBody>
                  <a:tcPr marL="5600" marR="5600" marT="560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IN" sz="1100" b="0" i="0" u="none" strike="noStrike" dirty="0">
                          <a:solidFill>
                            <a:srgbClr val="000000"/>
                          </a:solidFill>
                          <a:effectLst/>
                          <a:latin typeface="Arial" pitchFamily="34" charset="0"/>
                          <a:cs typeface="Arial" pitchFamily="34" charset="0"/>
                        </a:rPr>
                        <a:t>Product Design</a:t>
                      </a:r>
                    </a:p>
                  </a:txBody>
                  <a:tcPr marL="5600" marR="5600" marT="560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2CC"/>
                    </a:solidFill>
                  </a:tcPr>
                </a:tc>
                <a:tc hMerge="1">
                  <a:txBody>
                    <a:bodyPr/>
                    <a:lstStyle/>
                    <a:p>
                      <a:pPr algn="ctr" fontAlgn="ctr"/>
                      <a:r>
                        <a:rPr lang="en-IN" sz="1300" b="0" i="0" u="none" strike="noStrike">
                          <a:solidFill>
                            <a:srgbClr val="000000"/>
                          </a:solidFill>
                          <a:effectLst/>
                          <a:latin typeface="Calibri" panose="020F0502020204030204" pitchFamily="34" charset="0"/>
                        </a:rPr>
                        <a:t>Product Design</a:t>
                      </a:r>
                    </a:p>
                  </a:txBody>
                  <a:tcPr marL="5600" marR="5600" marT="560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IN" sz="1100" b="0" i="0" u="none" strike="noStrike" dirty="0">
                          <a:solidFill>
                            <a:srgbClr val="000000"/>
                          </a:solidFill>
                          <a:effectLst/>
                          <a:latin typeface="Arial" pitchFamily="34" charset="0"/>
                          <a:cs typeface="Arial" pitchFamily="34" charset="0"/>
                        </a:rPr>
                        <a:t>Min. Product Cost</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2CC"/>
                    </a:solidFill>
                  </a:tcPr>
                </a:tc>
                <a:tc gridSpan="2">
                  <a:txBody>
                    <a:bodyPr/>
                    <a:lstStyle/>
                    <a:p>
                      <a:pPr algn="ctr" fontAlgn="ctr"/>
                      <a:r>
                        <a:rPr lang="en-IN" sz="1100" b="0" i="0" u="none" strike="noStrike" dirty="0">
                          <a:solidFill>
                            <a:srgbClr val="000000"/>
                          </a:solidFill>
                          <a:effectLst/>
                          <a:latin typeface="Arial" pitchFamily="34" charset="0"/>
                          <a:cs typeface="Arial" pitchFamily="34" charset="0"/>
                        </a:rPr>
                        <a:t>Modularity to allow postponement</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2CC"/>
                    </a:solidFill>
                  </a:tcPr>
                </a:tc>
                <a:tc hMerge="1">
                  <a:txBody>
                    <a:bodyPr/>
                    <a:lstStyle/>
                    <a:p>
                      <a:pPr algn="ctr" fontAlgn="ctr"/>
                      <a:r>
                        <a:rPr lang="en-IN" sz="1300" b="0" i="0" u="none" strike="noStrike">
                          <a:solidFill>
                            <a:srgbClr val="000000"/>
                          </a:solidFill>
                          <a:effectLst/>
                          <a:latin typeface="Calibri" panose="020F0502020204030204" pitchFamily="34" charset="0"/>
                        </a:rPr>
                        <a:t>Modularity to allow postponement</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US" sz="1100" b="0" i="0" u="none" strike="noStrike" dirty="0">
                          <a:solidFill>
                            <a:srgbClr val="000000"/>
                          </a:solidFill>
                          <a:effectLst/>
                          <a:latin typeface="Arial" pitchFamily="34" charset="0"/>
                          <a:cs typeface="Arial" pitchFamily="34" charset="0"/>
                        </a:rPr>
                        <a:t>Including sustainable practices and innovation allowing reduced emissions as well as minimum waste generation. The generated waste after useful life cycle of the product should be biodegradable or collected back for recycling</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4007184438"/>
                  </a:ext>
                </a:extLst>
              </a:tr>
              <a:tr h="293814">
                <a:tc vMerge="1">
                  <a:txBody>
                    <a:bodyPr/>
                    <a:lstStyle/>
                    <a:p>
                      <a:endParaRPr lang="en-IN"/>
                    </a:p>
                  </a:txBody>
                  <a:tcPr/>
                </a:tc>
                <a:tc gridSpan="2">
                  <a:txBody>
                    <a:bodyPr/>
                    <a:lstStyle/>
                    <a:p>
                      <a:pPr algn="ctr"/>
                      <a:r>
                        <a:rPr lang="en-IN" sz="1100" b="0" i="0" u="none" strike="noStrike" dirty="0">
                          <a:solidFill>
                            <a:srgbClr val="000000"/>
                          </a:solidFill>
                          <a:effectLst/>
                          <a:latin typeface="Arial" pitchFamily="34" charset="0"/>
                          <a:cs typeface="Arial" pitchFamily="34" charset="0"/>
                        </a:rPr>
                        <a:t>Pricing</a:t>
                      </a:r>
                      <a:endParaRPr lang="en-IN" sz="1100" dirty="0">
                        <a:latin typeface="Arial" pitchFamily="34" charset="0"/>
                        <a:cs typeface="Arial" pitchFamily="34" charset="0"/>
                      </a:endParaRP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solidFill>
                      <a:srgbClr val="FFE699"/>
                    </a:solidFill>
                  </a:tcPr>
                </a:tc>
                <a:tc hMerge="1">
                  <a:txBody>
                    <a:bodyPr/>
                    <a:lstStyle/>
                    <a:p>
                      <a:pPr algn="ctr" fontAlgn="ctr"/>
                      <a:r>
                        <a:rPr lang="en-IN" sz="1300" b="0" i="0" u="none" strike="noStrike" dirty="0">
                          <a:solidFill>
                            <a:srgbClr val="000000"/>
                          </a:solidFill>
                          <a:effectLst/>
                          <a:latin typeface="Calibri" panose="020F0502020204030204" pitchFamily="34" charset="0"/>
                        </a:rPr>
                        <a:t>Pricing</a:t>
                      </a: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solidFill>
                      <a:srgbClr val="FFE699"/>
                    </a:solidFill>
                  </a:tcPr>
                </a:tc>
                <a:tc>
                  <a:txBody>
                    <a:bodyPr/>
                    <a:lstStyle/>
                    <a:p>
                      <a:pPr algn="ctr" fontAlgn="ctr"/>
                      <a:r>
                        <a:rPr lang="en-IN" sz="1100" b="0" i="0" u="none" strike="noStrike" dirty="0">
                          <a:solidFill>
                            <a:srgbClr val="000000"/>
                          </a:solidFill>
                          <a:effectLst/>
                          <a:latin typeface="Arial" pitchFamily="34" charset="0"/>
                          <a:cs typeface="Arial" pitchFamily="34" charset="0"/>
                        </a:rPr>
                        <a:t>Lower Margins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E699"/>
                    </a:solidFill>
                  </a:tcPr>
                </a:tc>
                <a:tc gridSpan="2">
                  <a:txBody>
                    <a:bodyPr/>
                    <a:lstStyle/>
                    <a:p>
                      <a:pPr algn="ctr" fontAlgn="ctr"/>
                      <a:r>
                        <a:rPr lang="en-IN" sz="1100" b="0" i="0" u="none" strike="noStrike">
                          <a:solidFill>
                            <a:srgbClr val="000000"/>
                          </a:solidFill>
                          <a:effectLst/>
                          <a:latin typeface="Arial" pitchFamily="34" charset="0"/>
                          <a:cs typeface="Arial" pitchFamily="34" charset="0"/>
                        </a:rPr>
                        <a:t>Higher Margins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E699"/>
                    </a:solidFill>
                  </a:tcPr>
                </a:tc>
                <a:tc hMerge="1">
                  <a:txBody>
                    <a:bodyPr/>
                    <a:lstStyle/>
                    <a:p>
                      <a:pPr algn="ctr" fontAlgn="ctr"/>
                      <a:r>
                        <a:rPr lang="en-IN" sz="1300" b="0" i="0" u="none" strike="noStrike">
                          <a:solidFill>
                            <a:srgbClr val="000000"/>
                          </a:solidFill>
                          <a:effectLst/>
                          <a:latin typeface="Calibri" panose="020F0502020204030204" pitchFamily="34" charset="0"/>
                        </a:rPr>
                        <a:t>Higher Margins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E699"/>
                    </a:solidFill>
                  </a:tcPr>
                </a:tc>
                <a:tc>
                  <a:txBody>
                    <a:bodyPr/>
                    <a:lstStyle/>
                    <a:p>
                      <a:pPr algn="ctr" fontAlgn="ctr"/>
                      <a:r>
                        <a:rPr lang="en-US" sz="1100" b="0" i="0" u="none" strike="noStrike" dirty="0">
                          <a:solidFill>
                            <a:srgbClr val="000000"/>
                          </a:solidFill>
                          <a:effectLst/>
                          <a:latin typeface="Arial" pitchFamily="34" charset="0"/>
                          <a:cs typeface="Arial" pitchFamily="34" charset="0"/>
                        </a:rPr>
                        <a:t>Existing customers are willing to pay more for sustainable products and practices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E699"/>
                    </a:solidFill>
                  </a:tcPr>
                </a:tc>
                <a:extLst>
                  <a:ext uri="{0D108BD9-81ED-4DB2-BD59-A6C34878D82A}">
                    <a16:rowId xmlns:a16="http://schemas.microsoft.com/office/drawing/2014/main" val="3635501844"/>
                  </a:ext>
                </a:extLst>
              </a:tr>
              <a:tr h="438675">
                <a:tc vMerge="1">
                  <a:txBody>
                    <a:bodyPr/>
                    <a:lstStyle/>
                    <a:p>
                      <a:endParaRPr lang="en-IN"/>
                    </a:p>
                  </a:txBody>
                  <a:tcPr/>
                </a:tc>
                <a:tc gridSpan="2">
                  <a:txBody>
                    <a:bodyPr/>
                    <a:lstStyle/>
                    <a:p>
                      <a:pPr algn="ctr"/>
                      <a:r>
                        <a:rPr lang="en-IN" sz="1100" b="0" i="0" u="none" strike="noStrike" dirty="0">
                          <a:solidFill>
                            <a:srgbClr val="000000"/>
                          </a:solidFill>
                          <a:effectLst/>
                          <a:latin typeface="Arial" pitchFamily="34" charset="0"/>
                          <a:cs typeface="Arial" pitchFamily="34" charset="0"/>
                        </a:rPr>
                        <a:t>Manufacturing</a:t>
                      </a:r>
                      <a:endParaRPr lang="en-IN" sz="1100" dirty="0">
                        <a:latin typeface="Arial" pitchFamily="34" charset="0"/>
                        <a:cs typeface="Arial" pitchFamily="34" charset="0"/>
                      </a:endParaRP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solidFill>
                      <a:srgbClr val="FFD966"/>
                    </a:solidFill>
                  </a:tcPr>
                </a:tc>
                <a:tc hMerge="1">
                  <a:txBody>
                    <a:bodyPr/>
                    <a:lstStyle/>
                    <a:p>
                      <a:pPr algn="ctr" fontAlgn="ctr"/>
                      <a:r>
                        <a:rPr lang="en-IN" sz="1300" b="0" i="0" u="none" strike="noStrike">
                          <a:solidFill>
                            <a:srgbClr val="000000"/>
                          </a:solidFill>
                          <a:effectLst/>
                          <a:latin typeface="Calibri" panose="020F0502020204030204" pitchFamily="34" charset="0"/>
                        </a:rPr>
                        <a:t>Manufacturing</a:t>
                      </a: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solidFill>
                      <a:srgbClr val="FFD966"/>
                    </a:solidFill>
                  </a:tcPr>
                </a:tc>
                <a:tc>
                  <a:txBody>
                    <a:bodyPr/>
                    <a:lstStyle/>
                    <a:p>
                      <a:pPr algn="ctr" fontAlgn="ctr"/>
                      <a:r>
                        <a:rPr lang="en-IN" sz="1100" b="0" i="0" u="none" strike="noStrike" dirty="0">
                          <a:solidFill>
                            <a:srgbClr val="000000"/>
                          </a:solidFill>
                          <a:effectLst/>
                          <a:latin typeface="Arial" pitchFamily="34" charset="0"/>
                          <a:cs typeface="Arial" pitchFamily="34" charset="0"/>
                        </a:rPr>
                        <a:t>High Utilization</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D966"/>
                    </a:solidFill>
                  </a:tcPr>
                </a:tc>
                <a:tc gridSpan="2">
                  <a:txBody>
                    <a:bodyPr/>
                    <a:lstStyle/>
                    <a:p>
                      <a:pPr algn="ctr" fontAlgn="ctr"/>
                      <a:r>
                        <a:rPr lang="en-IN" sz="1100" b="0" i="0" u="none" strike="noStrike" dirty="0">
                          <a:solidFill>
                            <a:srgbClr val="000000"/>
                          </a:solidFill>
                          <a:effectLst/>
                          <a:latin typeface="Arial" pitchFamily="34" charset="0"/>
                          <a:cs typeface="Arial" pitchFamily="34" charset="0"/>
                        </a:rPr>
                        <a:t>Capacity Flexibility</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D966"/>
                    </a:solidFill>
                  </a:tcPr>
                </a:tc>
                <a:tc hMerge="1">
                  <a:txBody>
                    <a:bodyPr/>
                    <a:lstStyle/>
                    <a:p>
                      <a:pPr algn="ctr" fontAlgn="ctr"/>
                      <a:r>
                        <a:rPr lang="en-IN" sz="1300" b="0" i="0" u="none" strike="noStrike">
                          <a:solidFill>
                            <a:srgbClr val="000000"/>
                          </a:solidFill>
                          <a:effectLst/>
                          <a:latin typeface="Calibri" panose="020F0502020204030204" pitchFamily="34" charset="0"/>
                        </a:rPr>
                        <a:t>Capacity Flexibility</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D966"/>
                    </a:solidFill>
                  </a:tcPr>
                </a:tc>
                <a:tc>
                  <a:txBody>
                    <a:bodyPr/>
                    <a:lstStyle/>
                    <a:p>
                      <a:pPr algn="ctr" fontAlgn="ctr"/>
                      <a:r>
                        <a:rPr lang="en-US" sz="1100" b="0" i="0" u="none" strike="noStrike" dirty="0">
                          <a:solidFill>
                            <a:srgbClr val="000000"/>
                          </a:solidFill>
                          <a:effectLst/>
                          <a:latin typeface="Arial" pitchFamily="34" charset="0"/>
                          <a:cs typeface="Arial" pitchFamily="34" charset="0"/>
                        </a:rPr>
                        <a:t>High utilization of intelligent manufacturing techniques including less waste generation and upcycling</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D966"/>
                    </a:solidFill>
                  </a:tcPr>
                </a:tc>
                <a:extLst>
                  <a:ext uri="{0D108BD9-81ED-4DB2-BD59-A6C34878D82A}">
                    <a16:rowId xmlns:a16="http://schemas.microsoft.com/office/drawing/2014/main" val="1148191456"/>
                  </a:ext>
                </a:extLst>
              </a:tr>
              <a:tr h="728397">
                <a:tc vMerge="1">
                  <a:txBody>
                    <a:bodyPr/>
                    <a:lstStyle/>
                    <a:p>
                      <a:endParaRPr lang="en-IN"/>
                    </a:p>
                  </a:txBody>
                  <a:tcPr/>
                </a:tc>
                <a:tc gridSpan="2">
                  <a:txBody>
                    <a:bodyPr/>
                    <a:lstStyle/>
                    <a:p>
                      <a:pPr algn="ctr"/>
                      <a:r>
                        <a:rPr lang="en-IN" sz="1100" b="0" i="0" u="none" strike="noStrike" dirty="0">
                          <a:solidFill>
                            <a:srgbClr val="000000"/>
                          </a:solidFill>
                          <a:effectLst/>
                          <a:latin typeface="Arial" pitchFamily="34" charset="0"/>
                          <a:cs typeface="Arial" pitchFamily="34" charset="0"/>
                        </a:rPr>
                        <a:t>Inventory</a:t>
                      </a:r>
                      <a:endParaRPr lang="en-IN" sz="1100" dirty="0">
                        <a:latin typeface="Arial" pitchFamily="34" charset="0"/>
                        <a:cs typeface="Arial" pitchFamily="34" charset="0"/>
                      </a:endParaRP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solidFill>
                      <a:srgbClr val="F4B084"/>
                    </a:solidFill>
                  </a:tcPr>
                </a:tc>
                <a:tc hMerge="1">
                  <a:txBody>
                    <a:bodyPr/>
                    <a:lstStyle/>
                    <a:p>
                      <a:pPr algn="ctr" fontAlgn="ctr"/>
                      <a:r>
                        <a:rPr lang="en-IN" sz="1300" b="0" i="0" u="none" strike="noStrike">
                          <a:solidFill>
                            <a:srgbClr val="000000"/>
                          </a:solidFill>
                          <a:effectLst/>
                          <a:latin typeface="Calibri" panose="020F0502020204030204" pitchFamily="34" charset="0"/>
                        </a:rPr>
                        <a:t>Inventory</a:t>
                      </a: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solidFill>
                      <a:srgbClr val="F4B084"/>
                    </a:solidFill>
                  </a:tcPr>
                </a:tc>
                <a:tc>
                  <a:txBody>
                    <a:bodyPr/>
                    <a:lstStyle/>
                    <a:p>
                      <a:pPr algn="ctr" fontAlgn="ctr"/>
                      <a:r>
                        <a:rPr lang="en-IN" sz="1100" b="0" i="0" u="none" strike="noStrike">
                          <a:solidFill>
                            <a:srgbClr val="000000"/>
                          </a:solidFill>
                          <a:effectLst/>
                          <a:latin typeface="Arial" pitchFamily="34" charset="0"/>
                          <a:cs typeface="Arial" pitchFamily="34" charset="0"/>
                        </a:rPr>
                        <a:t>Minimize Inventory</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4B084"/>
                    </a:solidFill>
                  </a:tcPr>
                </a:tc>
                <a:tc gridSpan="2">
                  <a:txBody>
                    <a:bodyPr/>
                    <a:lstStyle/>
                    <a:p>
                      <a:pPr algn="ctr" fontAlgn="ctr"/>
                      <a:r>
                        <a:rPr lang="en-IN" sz="1100" b="0" i="0" u="none" strike="noStrike" dirty="0">
                          <a:solidFill>
                            <a:srgbClr val="000000"/>
                          </a:solidFill>
                          <a:effectLst/>
                          <a:latin typeface="Arial" pitchFamily="34" charset="0"/>
                          <a:cs typeface="Arial" pitchFamily="34" charset="0"/>
                        </a:rPr>
                        <a:t>Buffer Inventory</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4B084"/>
                    </a:solidFill>
                  </a:tcPr>
                </a:tc>
                <a:tc hMerge="1">
                  <a:txBody>
                    <a:bodyPr/>
                    <a:lstStyle/>
                    <a:p>
                      <a:pPr algn="ctr" fontAlgn="ctr"/>
                      <a:r>
                        <a:rPr lang="en-IN" sz="1300" b="0" i="0" u="none" strike="noStrike" dirty="0">
                          <a:solidFill>
                            <a:srgbClr val="000000"/>
                          </a:solidFill>
                          <a:effectLst/>
                          <a:latin typeface="Calibri" panose="020F0502020204030204" pitchFamily="34" charset="0"/>
                        </a:rPr>
                        <a:t>Buffer Inventory</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4B084"/>
                    </a:solidFill>
                  </a:tcPr>
                </a:tc>
                <a:tc>
                  <a:txBody>
                    <a:bodyPr/>
                    <a:lstStyle/>
                    <a:p>
                      <a:pPr algn="ctr" fontAlgn="ctr"/>
                      <a:r>
                        <a:rPr lang="en-US" sz="1100" b="0" i="0" u="none" strike="noStrike" dirty="0">
                          <a:solidFill>
                            <a:srgbClr val="000000"/>
                          </a:solidFill>
                          <a:effectLst/>
                          <a:latin typeface="Arial" pitchFamily="34" charset="0"/>
                          <a:cs typeface="Arial" pitchFamily="34" charset="0"/>
                        </a:rPr>
                        <a:t>Green Warehouses use energy efficient lighting sources like LED lights; reduces wastes through efficient packaging using bio-degradable materials; opting for cool roofs thereby increasing cooling efficiency of the warehouse</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4B084"/>
                    </a:solidFill>
                  </a:tcPr>
                </a:tc>
                <a:extLst>
                  <a:ext uri="{0D108BD9-81ED-4DB2-BD59-A6C34878D82A}">
                    <a16:rowId xmlns:a16="http://schemas.microsoft.com/office/drawing/2014/main" val="3545143409"/>
                  </a:ext>
                </a:extLst>
              </a:tr>
              <a:tr h="431237">
                <a:tc vMerge="1">
                  <a:txBody>
                    <a:bodyPr/>
                    <a:lstStyle/>
                    <a:p>
                      <a:endParaRPr lang="en-IN"/>
                    </a:p>
                  </a:txBody>
                  <a:tcPr/>
                </a:tc>
                <a:tc gridSpan="2">
                  <a:txBody>
                    <a:bodyPr/>
                    <a:lstStyle/>
                    <a:p>
                      <a:pPr algn="ctr"/>
                      <a:r>
                        <a:rPr lang="en-IN" sz="1100" b="0" i="0" u="none" strike="noStrike" dirty="0">
                          <a:solidFill>
                            <a:srgbClr val="000000"/>
                          </a:solidFill>
                          <a:effectLst/>
                          <a:latin typeface="Arial" pitchFamily="34" charset="0"/>
                          <a:cs typeface="Arial" pitchFamily="34" charset="0"/>
                        </a:rPr>
                        <a:t>Lead Time</a:t>
                      </a:r>
                      <a:endParaRPr lang="en-IN" sz="1100" dirty="0">
                        <a:latin typeface="Arial" pitchFamily="34" charset="0"/>
                        <a:cs typeface="Arial" pitchFamily="34" charset="0"/>
                      </a:endParaRP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solidFill>
                      <a:srgbClr val="F8CBAD"/>
                    </a:solidFill>
                  </a:tcPr>
                </a:tc>
                <a:tc hMerge="1">
                  <a:txBody>
                    <a:bodyPr/>
                    <a:lstStyle/>
                    <a:p>
                      <a:pPr algn="ctr" fontAlgn="ctr"/>
                      <a:r>
                        <a:rPr lang="en-IN" sz="1300" b="0" i="0" u="none" strike="noStrike">
                          <a:solidFill>
                            <a:srgbClr val="000000"/>
                          </a:solidFill>
                          <a:effectLst/>
                          <a:latin typeface="Calibri" panose="020F0502020204030204" pitchFamily="34" charset="0"/>
                        </a:rPr>
                        <a:t>Lead Time</a:t>
                      </a: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solidFill>
                      <a:srgbClr val="F8CBAD"/>
                    </a:solidFill>
                  </a:tcPr>
                </a:tc>
                <a:tc>
                  <a:txBody>
                    <a:bodyPr/>
                    <a:lstStyle/>
                    <a:p>
                      <a:pPr algn="ctr" fontAlgn="ctr"/>
                      <a:r>
                        <a:rPr lang="en-US" sz="1100" b="0" i="0" u="none" strike="noStrike" dirty="0">
                          <a:solidFill>
                            <a:srgbClr val="000000"/>
                          </a:solidFill>
                          <a:effectLst/>
                          <a:latin typeface="Arial" pitchFamily="34" charset="0"/>
                          <a:cs typeface="Arial" pitchFamily="34" charset="0"/>
                        </a:rPr>
                        <a:t>Reduce but not at expense of greater cost</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8CBAD"/>
                    </a:solidFill>
                  </a:tcPr>
                </a:tc>
                <a:tc gridSpan="2">
                  <a:txBody>
                    <a:bodyPr/>
                    <a:lstStyle/>
                    <a:p>
                      <a:pPr algn="ctr" fontAlgn="ctr"/>
                      <a:r>
                        <a:rPr lang="en-US" sz="1100" b="0" i="0" u="none" strike="noStrike" dirty="0" err="1">
                          <a:solidFill>
                            <a:srgbClr val="000000"/>
                          </a:solidFill>
                          <a:effectLst/>
                          <a:latin typeface="Arial" pitchFamily="34" charset="0"/>
                          <a:cs typeface="Arial" pitchFamily="34" charset="0"/>
                        </a:rPr>
                        <a:t>Aggresively</a:t>
                      </a:r>
                      <a:r>
                        <a:rPr lang="en-US" sz="1100" b="0" i="0" u="none" strike="noStrike" dirty="0">
                          <a:solidFill>
                            <a:srgbClr val="000000"/>
                          </a:solidFill>
                          <a:effectLst/>
                          <a:latin typeface="Arial" pitchFamily="34" charset="0"/>
                          <a:cs typeface="Arial" pitchFamily="34" charset="0"/>
                        </a:rPr>
                        <a:t> reduce even if costs are significant</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8CBAD"/>
                    </a:solidFill>
                  </a:tcPr>
                </a:tc>
                <a:tc hMerge="1">
                  <a:txBody>
                    <a:bodyPr/>
                    <a:lstStyle/>
                    <a:p>
                      <a:pPr algn="ctr" fontAlgn="ctr"/>
                      <a:r>
                        <a:rPr lang="en-US" sz="1300" b="0" i="0" u="none" strike="noStrike">
                          <a:solidFill>
                            <a:srgbClr val="000000"/>
                          </a:solidFill>
                          <a:effectLst/>
                          <a:latin typeface="Calibri" panose="020F0502020204030204" pitchFamily="34" charset="0"/>
                        </a:rPr>
                        <a:t>Aggresively reduce even if costs are significant</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8CBAD"/>
                    </a:solidFill>
                  </a:tcPr>
                </a:tc>
                <a:tc>
                  <a:txBody>
                    <a:bodyPr/>
                    <a:lstStyle/>
                    <a:p>
                      <a:pPr algn="ctr" fontAlgn="ctr"/>
                      <a:r>
                        <a:rPr lang="en-US" sz="1100" b="0" i="0" u="none" strike="noStrike" dirty="0">
                          <a:solidFill>
                            <a:srgbClr val="000000"/>
                          </a:solidFill>
                          <a:effectLst/>
                          <a:latin typeface="Arial" pitchFamily="34" charset="0"/>
                          <a:cs typeface="Arial" pitchFamily="34" charset="0"/>
                        </a:rPr>
                        <a:t>Reduce but not at the cost of emissions, greater waste generation or unsustainable practices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8CBAD"/>
                    </a:solidFill>
                  </a:tcPr>
                </a:tc>
                <a:extLst>
                  <a:ext uri="{0D108BD9-81ED-4DB2-BD59-A6C34878D82A}">
                    <a16:rowId xmlns:a16="http://schemas.microsoft.com/office/drawing/2014/main" val="1344123830"/>
                  </a:ext>
                </a:extLst>
              </a:tr>
              <a:tr h="431237">
                <a:tc vMerge="1">
                  <a:txBody>
                    <a:bodyPr/>
                    <a:lstStyle/>
                    <a:p>
                      <a:endParaRPr lang="en-IN"/>
                    </a:p>
                  </a:txBody>
                  <a:tcPr/>
                </a:tc>
                <a:tc gridSpan="2">
                  <a:txBody>
                    <a:bodyPr/>
                    <a:lstStyle/>
                    <a:p>
                      <a:pPr algn="ctr"/>
                      <a:r>
                        <a:rPr lang="en-IN" sz="1100" b="0" i="0" u="none" strike="noStrike" dirty="0">
                          <a:solidFill>
                            <a:srgbClr val="000000"/>
                          </a:solidFill>
                          <a:effectLst/>
                          <a:latin typeface="Arial" pitchFamily="34" charset="0"/>
                          <a:cs typeface="Arial" pitchFamily="34" charset="0"/>
                        </a:rPr>
                        <a:t>Supplier Selection</a:t>
                      </a:r>
                      <a:endParaRPr lang="en-IN" sz="1100" dirty="0">
                        <a:latin typeface="Arial" pitchFamily="34" charset="0"/>
                        <a:cs typeface="Arial" pitchFamily="34" charset="0"/>
                      </a:endParaRP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solidFill>
                      <a:srgbClr val="FCE4D6"/>
                    </a:solidFill>
                  </a:tcPr>
                </a:tc>
                <a:tc hMerge="1">
                  <a:txBody>
                    <a:bodyPr/>
                    <a:lstStyle/>
                    <a:p>
                      <a:pPr algn="ctr" fontAlgn="ctr"/>
                      <a:r>
                        <a:rPr lang="en-IN" sz="1300" b="0" i="0" u="none" strike="noStrike">
                          <a:solidFill>
                            <a:srgbClr val="000000"/>
                          </a:solidFill>
                          <a:effectLst/>
                          <a:latin typeface="Calibri" panose="020F0502020204030204" pitchFamily="34" charset="0"/>
                        </a:rPr>
                        <a:t>Supplier Selection</a:t>
                      </a: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solidFill>
                      <a:srgbClr val="FCE4D6"/>
                    </a:solidFill>
                  </a:tcPr>
                </a:tc>
                <a:tc>
                  <a:txBody>
                    <a:bodyPr/>
                    <a:lstStyle/>
                    <a:p>
                      <a:pPr algn="ctr" fontAlgn="ctr"/>
                      <a:r>
                        <a:rPr lang="en-IN" sz="1100" b="0" i="0" u="none" strike="noStrike">
                          <a:solidFill>
                            <a:srgbClr val="000000"/>
                          </a:solidFill>
                          <a:effectLst/>
                          <a:latin typeface="Arial" pitchFamily="34" charset="0"/>
                          <a:cs typeface="Arial" pitchFamily="34" charset="0"/>
                        </a:rPr>
                        <a:t>Cost and Low Quality</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CE4D6"/>
                    </a:solidFill>
                  </a:tcPr>
                </a:tc>
                <a:tc gridSpan="2">
                  <a:txBody>
                    <a:bodyPr/>
                    <a:lstStyle/>
                    <a:p>
                      <a:pPr algn="ctr" fontAlgn="ctr"/>
                      <a:r>
                        <a:rPr lang="en-IN" sz="1100" b="0" i="0" u="none" strike="noStrike" dirty="0">
                          <a:solidFill>
                            <a:srgbClr val="000000"/>
                          </a:solidFill>
                          <a:effectLst/>
                          <a:latin typeface="Arial" pitchFamily="34" charset="0"/>
                          <a:cs typeface="Arial" pitchFamily="34" charset="0"/>
                        </a:rPr>
                        <a:t>Speed, Flexibility, Quality</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CE4D6"/>
                    </a:solidFill>
                  </a:tcPr>
                </a:tc>
                <a:tc hMerge="1">
                  <a:txBody>
                    <a:bodyPr/>
                    <a:lstStyle/>
                    <a:p>
                      <a:pPr algn="ctr" fontAlgn="ctr"/>
                      <a:r>
                        <a:rPr lang="en-IN" sz="1300" b="0" i="0" u="none" strike="noStrike">
                          <a:solidFill>
                            <a:srgbClr val="000000"/>
                          </a:solidFill>
                          <a:effectLst/>
                          <a:latin typeface="Calibri" panose="020F0502020204030204" pitchFamily="34" charset="0"/>
                        </a:rPr>
                        <a:t>Speed, Flexibility, Quality</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CE4D6"/>
                    </a:solidFill>
                  </a:tcPr>
                </a:tc>
                <a:tc>
                  <a:txBody>
                    <a:bodyPr/>
                    <a:lstStyle/>
                    <a:p>
                      <a:pPr algn="ctr" fontAlgn="ctr"/>
                      <a:r>
                        <a:rPr lang="en-US" sz="1100" b="0" i="0" u="none" strike="noStrike" dirty="0">
                          <a:solidFill>
                            <a:srgbClr val="000000"/>
                          </a:solidFill>
                          <a:effectLst/>
                          <a:latin typeface="Arial" pitchFamily="34" charset="0"/>
                          <a:cs typeface="Arial" pitchFamily="34" charset="0"/>
                        </a:rPr>
                        <a:t>Green production channel and sustainable practices including waste management standards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CE4D6"/>
                    </a:solidFill>
                  </a:tcPr>
                </a:tc>
                <a:extLst>
                  <a:ext uri="{0D108BD9-81ED-4DB2-BD59-A6C34878D82A}">
                    <a16:rowId xmlns:a16="http://schemas.microsoft.com/office/drawing/2014/main" val="2659425463"/>
                  </a:ext>
                </a:extLst>
              </a:tr>
              <a:tr h="728397">
                <a:tc vMerge="1">
                  <a:txBody>
                    <a:bodyPr/>
                    <a:lstStyle/>
                    <a:p>
                      <a:endParaRPr lang="en-IN"/>
                    </a:p>
                  </a:txBody>
                  <a:tcPr/>
                </a:tc>
                <a:tc gridSpan="2">
                  <a:txBody>
                    <a:bodyPr/>
                    <a:lstStyle/>
                    <a:p>
                      <a:pPr algn="ctr"/>
                      <a:r>
                        <a:rPr lang="en-IN" sz="1100" b="0" i="0" u="none" strike="noStrike" dirty="0">
                          <a:solidFill>
                            <a:srgbClr val="000000"/>
                          </a:solidFill>
                          <a:effectLst/>
                          <a:latin typeface="Arial" pitchFamily="34" charset="0"/>
                          <a:cs typeface="Arial" pitchFamily="34" charset="0"/>
                        </a:rPr>
                        <a:t>Transportation and Distribution</a:t>
                      </a:r>
                      <a:endParaRPr lang="en-IN" sz="1100" dirty="0">
                        <a:latin typeface="Arial" pitchFamily="34" charset="0"/>
                        <a:cs typeface="Arial" pitchFamily="34" charset="0"/>
                      </a:endParaRPr>
                    </a:p>
                  </a:txBody>
                  <a:tcPr marL="5600" marR="5600" marT="560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2EFDA"/>
                    </a:solidFill>
                  </a:tcPr>
                </a:tc>
                <a:tc hMerge="1">
                  <a:txBody>
                    <a:bodyPr/>
                    <a:lstStyle/>
                    <a:p>
                      <a:pPr algn="ctr" fontAlgn="ctr"/>
                      <a:r>
                        <a:rPr lang="en-IN" sz="1300" b="0" i="0" u="none" strike="noStrike">
                          <a:solidFill>
                            <a:srgbClr val="000000"/>
                          </a:solidFill>
                          <a:effectLst/>
                          <a:latin typeface="Calibri" panose="020F0502020204030204" pitchFamily="34" charset="0"/>
                        </a:rPr>
                        <a:t>Transportation and Distibution</a:t>
                      </a:r>
                    </a:p>
                  </a:txBody>
                  <a:tcPr marL="5600" marR="5600" marT="560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a:solidFill>
                            <a:srgbClr val="000000"/>
                          </a:solidFill>
                          <a:effectLst/>
                          <a:latin typeface="Arial" pitchFamily="34" charset="0"/>
                          <a:cs typeface="Arial" pitchFamily="34" charset="0"/>
                        </a:rPr>
                        <a:t>Greater reliance on low cost modes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2EFDA"/>
                    </a:solidFill>
                  </a:tcPr>
                </a:tc>
                <a:tc gridSpan="2">
                  <a:txBody>
                    <a:bodyPr/>
                    <a:lstStyle/>
                    <a:p>
                      <a:pPr algn="ctr" fontAlgn="ctr"/>
                      <a:r>
                        <a:rPr lang="en-US" sz="1100" b="0" i="0" u="none" strike="noStrike">
                          <a:solidFill>
                            <a:srgbClr val="000000"/>
                          </a:solidFill>
                          <a:effectLst/>
                          <a:latin typeface="Arial" pitchFamily="34" charset="0"/>
                          <a:cs typeface="Arial" pitchFamily="34" charset="0"/>
                        </a:rPr>
                        <a:t>Greater reliance on responsive (fast) modes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2EFDA"/>
                    </a:solidFill>
                  </a:tcPr>
                </a:tc>
                <a:tc hMerge="1">
                  <a:txBody>
                    <a:bodyPr/>
                    <a:lstStyle/>
                    <a:p>
                      <a:pPr algn="ctr" fontAlgn="ctr"/>
                      <a:r>
                        <a:rPr lang="en-US" sz="1300" b="0" i="0" u="none" strike="noStrike">
                          <a:solidFill>
                            <a:srgbClr val="000000"/>
                          </a:solidFill>
                          <a:effectLst/>
                          <a:latin typeface="Calibri" panose="020F0502020204030204" pitchFamily="34" charset="0"/>
                        </a:rPr>
                        <a:t>Greater reliance on responsive (fast) modes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100" b="0" i="0" u="none" strike="noStrike" dirty="0">
                          <a:solidFill>
                            <a:srgbClr val="000000"/>
                          </a:solidFill>
                          <a:effectLst/>
                          <a:latin typeface="Arial" pitchFamily="34" charset="0"/>
                          <a:cs typeface="Arial" pitchFamily="34" charset="0"/>
                        </a:rPr>
                        <a:t>Reliance on Green Hydrogen Vehicles, Bio-Fuels, CNG, E-Vehicles for transportation thereby developing a Green Supply Chain. Developing back-channels for waste collection preventing wastes to be dumped to degrade the environment</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48765222"/>
                  </a:ext>
                </a:extLst>
              </a:tr>
              <a:tr h="643849">
                <a:tc gridSpan="3">
                  <a:txBody>
                    <a:bodyPr/>
                    <a:lstStyle/>
                    <a:p>
                      <a:pPr algn="ctr" fontAlgn="ctr"/>
                      <a:r>
                        <a:rPr lang="en-IN" sz="1100" b="0" i="0" u="none" strike="noStrike" dirty="0">
                          <a:solidFill>
                            <a:srgbClr val="000000"/>
                          </a:solidFill>
                          <a:effectLst/>
                          <a:latin typeface="Arial" pitchFamily="34" charset="0"/>
                          <a:cs typeface="Arial" pitchFamily="34" charset="0"/>
                        </a:rPr>
                        <a:t>Introducing Penalty Factors</a:t>
                      </a:r>
                    </a:p>
                  </a:txBody>
                  <a:tcPr marL="5600" marR="5600" marT="560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6E0B4"/>
                    </a:solidFill>
                  </a:tcPr>
                </a:tc>
                <a:tc hMerge="1">
                  <a:txBody>
                    <a:bodyPr/>
                    <a:lstStyle/>
                    <a:p>
                      <a:endParaRPr lang="en-IN"/>
                    </a:p>
                  </a:txBody>
                  <a:tcPr/>
                </a:tc>
                <a:tc hMerge="1">
                  <a:txBody>
                    <a:bodyPr/>
                    <a:lstStyle/>
                    <a:p>
                      <a:endParaRPr lang="en-IN"/>
                    </a:p>
                  </a:txBody>
                  <a:tcPr/>
                </a:tc>
                <a:tc>
                  <a:txBody>
                    <a:bodyPr/>
                    <a:lstStyle/>
                    <a:p>
                      <a:pPr algn="ctr" fontAlgn="ctr"/>
                      <a:r>
                        <a:rPr lang="en-US" sz="1100" b="0" i="0" u="none" strike="noStrike" dirty="0">
                          <a:solidFill>
                            <a:srgbClr val="000000"/>
                          </a:solidFill>
                          <a:effectLst/>
                          <a:latin typeface="Arial" pitchFamily="34" charset="0"/>
                          <a:cs typeface="Arial" pitchFamily="34" charset="0"/>
                        </a:rPr>
                        <a:t>Transitioning into </a:t>
                      </a:r>
                      <a:r>
                        <a:rPr lang="en-US" sz="1100" b="1" i="0" u="none" strike="noStrike" dirty="0">
                          <a:solidFill>
                            <a:srgbClr val="000000"/>
                          </a:solidFill>
                          <a:effectLst/>
                          <a:latin typeface="Arial" pitchFamily="34" charset="0"/>
                          <a:cs typeface="Arial" pitchFamily="34" charset="0"/>
                        </a:rPr>
                        <a:t>Sustainable Efficient</a:t>
                      </a:r>
                      <a:r>
                        <a:rPr lang="en-US" sz="1100" b="0" i="0" u="none" strike="noStrike" dirty="0">
                          <a:solidFill>
                            <a:srgbClr val="000000"/>
                          </a:solidFill>
                          <a:effectLst/>
                          <a:latin typeface="Arial" pitchFamily="34" charset="0"/>
                          <a:cs typeface="Arial" pitchFamily="34" charset="0"/>
                        </a:rPr>
                        <a:t> supply-chain to prevent existential crisis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gridSpan="2">
                  <a:txBody>
                    <a:bodyPr/>
                    <a:lstStyle/>
                    <a:p>
                      <a:pPr algn="ctr" fontAlgn="ctr"/>
                      <a:r>
                        <a:rPr lang="en-US" sz="1100" b="0" i="0" u="none" strike="noStrike" dirty="0">
                          <a:solidFill>
                            <a:srgbClr val="000000"/>
                          </a:solidFill>
                          <a:effectLst/>
                          <a:latin typeface="Arial" pitchFamily="34" charset="0"/>
                          <a:cs typeface="Arial" pitchFamily="34" charset="0"/>
                        </a:rPr>
                        <a:t>Transitioning into </a:t>
                      </a:r>
                      <a:r>
                        <a:rPr lang="en-US" sz="1100" b="1" i="0" u="none" strike="noStrike" dirty="0">
                          <a:solidFill>
                            <a:srgbClr val="000000"/>
                          </a:solidFill>
                          <a:effectLst/>
                          <a:latin typeface="Arial" pitchFamily="34" charset="0"/>
                          <a:cs typeface="Arial" pitchFamily="34" charset="0"/>
                        </a:rPr>
                        <a:t>Sustainable Responsive</a:t>
                      </a:r>
                      <a:r>
                        <a:rPr lang="en-US" sz="1100" b="0" i="0" u="none" strike="noStrike" dirty="0">
                          <a:solidFill>
                            <a:srgbClr val="000000"/>
                          </a:solidFill>
                          <a:effectLst/>
                          <a:latin typeface="Arial" pitchFamily="34" charset="0"/>
                          <a:cs typeface="Arial" pitchFamily="34" charset="0"/>
                        </a:rPr>
                        <a:t> supply-chain to prevent existential crisis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hMerge="1">
                  <a:txBody>
                    <a:bodyPr/>
                    <a:lstStyle/>
                    <a:p>
                      <a:pPr algn="ctr" fontAlgn="ctr"/>
                      <a:r>
                        <a:rPr lang="en-US" sz="1300" b="0" i="0" u="none" strike="noStrike">
                          <a:solidFill>
                            <a:srgbClr val="000000"/>
                          </a:solidFill>
                          <a:effectLst/>
                          <a:latin typeface="Calibri" panose="020F0502020204030204" pitchFamily="34" charset="0"/>
                        </a:rPr>
                        <a:t>Transitioning into Sustainable Responsive supply-chain to prevent existensial crisis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100" b="0" i="0" u="none" strike="noStrike" dirty="0">
                          <a:solidFill>
                            <a:srgbClr val="000000"/>
                          </a:solidFill>
                          <a:effectLst/>
                          <a:latin typeface="Arial" pitchFamily="34" charset="0"/>
                          <a:cs typeface="Arial" pitchFamily="34" charset="0"/>
                        </a:rPr>
                        <a:t>Including penalties for products and supply chains which don't follow green, clean, sustainable practices and proving government subsidies to promote eco-friendly, products, services, and supply-chains.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6E0B4"/>
                    </a:solidFill>
                  </a:tcPr>
                </a:tc>
                <a:extLst>
                  <a:ext uri="{0D108BD9-81ED-4DB2-BD59-A6C34878D82A}">
                    <a16:rowId xmlns:a16="http://schemas.microsoft.com/office/drawing/2014/main" val="2505220233"/>
                  </a:ext>
                </a:extLst>
              </a:tr>
              <a:tr h="643849">
                <a:tc gridSpan="3">
                  <a:txBody>
                    <a:bodyPr/>
                    <a:lstStyle/>
                    <a:p>
                      <a:pPr algn="ctr" fontAlgn="ctr"/>
                      <a:r>
                        <a:rPr lang="en-US" sz="1100" b="0" i="0" u="none" strike="noStrike" dirty="0">
                          <a:solidFill>
                            <a:srgbClr val="000000"/>
                          </a:solidFill>
                          <a:effectLst/>
                          <a:latin typeface="Arial" pitchFamily="34" charset="0"/>
                          <a:cs typeface="Arial" pitchFamily="34" charset="0"/>
                        </a:rPr>
                        <a:t>End-of-Life product management through Reverse Logistics</a:t>
                      </a:r>
                    </a:p>
                  </a:txBody>
                  <a:tcPr marL="5600" marR="5600" marT="5600" marB="0" anchor="ctr">
                    <a:lnL>
                      <a:noFill/>
                    </a:lnL>
                    <a:lnR>
                      <a:noFill/>
                    </a:lnR>
                    <a:lnT>
                      <a:noFill/>
                    </a:lnT>
                    <a:lnB>
                      <a:noFill/>
                    </a:lnB>
                    <a:solidFill>
                      <a:srgbClr val="A9D08E"/>
                    </a:solidFill>
                  </a:tcPr>
                </a:tc>
                <a:tc hMerge="1">
                  <a:txBody>
                    <a:bodyPr/>
                    <a:lstStyle/>
                    <a:p>
                      <a:endParaRPr lang="en-IN"/>
                    </a:p>
                  </a:txBody>
                  <a:tcPr/>
                </a:tc>
                <a:tc hMerge="1">
                  <a:txBody>
                    <a:bodyPr/>
                    <a:lstStyle/>
                    <a:p>
                      <a:endParaRPr lang="en-IN"/>
                    </a:p>
                  </a:txBody>
                  <a:tcPr/>
                </a:tc>
                <a:tc gridSpan="3">
                  <a:txBody>
                    <a:bodyPr/>
                    <a:lstStyle/>
                    <a:p>
                      <a:pPr algn="ctr" fontAlgn="ctr"/>
                      <a:r>
                        <a:rPr lang="en-US" sz="1100" b="0" i="0" u="none" strike="noStrike">
                          <a:solidFill>
                            <a:srgbClr val="000000"/>
                          </a:solidFill>
                          <a:effectLst/>
                          <a:latin typeface="Arial" pitchFamily="34" charset="0"/>
                          <a:cs typeface="Arial" pitchFamily="34" charset="0"/>
                        </a:rPr>
                        <a:t>Essential to introduce and effectively integrate End-of-Life Product Management, thereby establishing services for back-propagation of wastes ensuring UpCycling and ReCycling</a:t>
                      </a:r>
                    </a:p>
                  </a:txBody>
                  <a:tcPr marL="5600" marR="5600" marT="560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9D08E"/>
                    </a:solidFill>
                  </a:tcPr>
                </a:tc>
                <a:tc hMerge="1">
                  <a:txBody>
                    <a:bodyPr/>
                    <a:lstStyle/>
                    <a:p>
                      <a:endParaRPr lang="en-IN"/>
                    </a:p>
                  </a:txBody>
                  <a:tcPr/>
                </a:tc>
                <a:tc hMerge="1">
                  <a:txBody>
                    <a:bodyPr/>
                    <a:lstStyle/>
                    <a:p>
                      <a:endParaRPr lang="en-IN"/>
                    </a:p>
                  </a:txBody>
                  <a:tcPr/>
                </a:tc>
                <a:tc>
                  <a:txBody>
                    <a:bodyPr/>
                    <a:lstStyle/>
                    <a:p>
                      <a:pPr algn="ctr" fontAlgn="ctr"/>
                      <a:r>
                        <a:rPr lang="en-US" sz="1100" b="0" i="0" u="none" strike="noStrike" dirty="0">
                          <a:solidFill>
                            <a:srgbClr val="000000"/>
                          </a:solidFill>
                          <a:effectLst/>
                          <a:latin typeface="Arial" pitchFamily="34" charset="0"/>
                          <a:cs typeface="Arial" pitchFamily="34" charset="0"/>
                        </a:rPr>
                        <a:t>End-of-Life Product Management is included and should be maintained as well as scrutinized by external authorities periodically</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A9D08E"/>
                    </a:solidFill>
                  </a:tcPr>
                </a:tc>
                <a:extLst>
                  <a:ext uri="{0D108BD9-81ED-4DB2-BD59-A6C34878D82A}">
                    <a16:rowId xmlns:a16="http://schemas.microsoft.com/office/drawing/2014/main" val="3877849947"/>
                  </a:ext>
                </a:extLst>
              </a:tr>
              <a:tr h="424228">
                <a:tc gridSpan="3">
                  <a:txBody>
                    <a:bodyPr/>
                    <a:lstStyle/>
                    <a:p>
                      <a:pPr algn="ctr" fontAlgn="ctr"/>
                      <a:r>
                        <a:rPr lang="en-US" sz="1100" b="0" i="0" u="none" strike="noStrike" dirty="0">
                          <a:solidFill>
                            <a:srgbClr val="000000"/>
                          </a:solidFill>
                          <a:effectLst/>
                          <a:latin typeface="Arial" pitchFamily="34" charset="0"/>
                          <a:cs typeface="Arial" pitchFamily="34" charset="0"/>
                        </a:rPr>
                        <a:t>Metrics used to measure Sustainability of Supply Chains</a:t>
                      </a:r>
                    </a:p>
                  </a:txBody>
                  <a:tcPr marL="5600" marR="5600" marT="5600" marB="0" anchor="ctr">
                    <a:lnL>
                      <a:noFill/>
                    </a:lnL>
                    <a:lnR>
                      <a:noFill/>
                    </a:lnR>
                    <a:lnT>
                      <a:noFill/>
                    </a:lnT>
                    <a:lnB>
                      <a:noFill/>
                    </a:lnB>
                    <a:solidFill>
                      <a:srgbClr val="9BC2E6"/>
                    </a:solidFill>
                  </a:tcPr>
                </a:tc>
                <a:tc hMerge="1">
                  <a:txBody>
                    <a:bodyPr/>
                    <a:lstStyle/>
                    <a:p>
                      <a:endParaRPr lang="en-IN"/>
                    </a:p>
                  </a:txBody>
                  <a:tcPr/>
                </a:tc>
                <a:tc hMerge="1">
                  <a:txBody>
                    <a:bodyPr/>
                    <a:lstStyle/>
                    <a:p>
                      <a:endParaRPr lang="en-IN"/>
                    </a:p>
                  </a:txBody>
                  <a:tcPr/>
                </a:tc>
                <a:tc gridSpan="2">
                  <a:txBody>
                    <a:bodyPr/>
                    <a:lstStyle/>
                    <a:p>
                      <a:pPr algn="ctr" fontAlgn="ctr"/>
                      <a:r>
                        <a:rPr lang="en-IN" sz="1100" b="0" i="0" u="none" strike="noStrike">
                          <a:solidFill>
                            <a:srgbClr val="000000"/>
                          </a:solidFill>
                          <a:effectLst/>
                          <a:latin typeface="Arial" pitchFamily="34" charset="0"/>
                          <a:cs typeface="Arial" pitchFamily="34" charset="0"/>
                        </a:rPr>
                        <a:t> </a:t>
                      </a:r>
                    </a:p>
                  </a:txBody>
                  <a:tcPr marL="5600" marR="5600" marT="5600" marB="0" anchor="ctr">
                    <a:lnL>
                      <a:noFill/>
                    </a:lnL>
                    <a:lnR>
                      <a:noFill/>
                    </a:lnR>
                    <a:lnT>
                      <a:noFill/>
                    </a:lnT>
                    <a:lnB>
                      <a:noFill/>
                    </a:lnB>
                    <a:solidFill>
                      <a:srgbClr val="9BC2E6"/>
                    </a:solidFill>
                  </a:tcPr>
                </a:tc>
                <a:tc hMerge="1">
                  <a:txBody>
                    <a:bodyPr/>
                    <a:lstStyle/>
                    <a:p>
                      <a:pPr algn="ctr" fontAlgn="ctr"/>
                      <a:endParaRPr lang="en-IN" sz="1300" b="0" i="0" u="none" strike="noStrike">
                        <a:solidFill>
                          <a:srgbClr val="000000"/>
                        </a:solidFill>
                        <a:effectLst/>
                        <a:latin typeface="Calibri" panose="020F0502020204030204" pitchFamily="34" charset="0"/>
                      </a:endParaRPr>
                    </a:p>
                  </a:txBody>
                  <a:tcPr marL="5600" marR="5600" marT="5600" marB="0" anchor="ctr">
                    <a:lnL>
                      <a:noFill/>
                    </a:lnL>
                    <a:lnR>
                      <a:noFill/>
                    </a:lnR>
                    <a:lnT>
                      <a:noFill/>
                    </a:lnT>
                    <a:lnB>
                      <a:noFill/>
                    </a:lnB>
                    <a:solidFill>
                      <a:srgbClr val="9BC2E6"/>
                    </a:solidFill>
                  </a:tcPr>
                </a:tc>
                <a:tc>
                  <a:txBody>
                    <a:bodyPr/>
                    <a:lstStyle/>
                    <a:p>
                      <a:pPr algn="ctr" fontAlgn="ctr"/>
                      <a:r>
                        <a:rPr lang="en-IN" sz="1100" b="0" i="0" u="none" strike="noStrike">
                          <a:solidFill>
                            <a:srgbClr val="000000"/>
                          </a:solidFill>
                          <a:effectLst/>
                          <a:latin typeface="Arial" pitchFamily="34" charset="0"/>
                          <a:cs typeface="Arial" pitchFamily="34" charset="0"/>
                        </a:rPr>
                        <a:t> </a:t>
                      </a:r>
                    </a:p>
                  </a:txBody>
                  <a:tcPr marL="5600" marR="5600" marT="5600" marB="0" anchor="ctr">
                    <a:lnL>
                      <a:noFill/>
                    </a:lnL>
                    <a:lnR w="12700" cap="flat" cmpd="sng" algn="ctr">
                      <a:solidFill>
                        <a:srgbClr val="000000"/>
                      </a:solidFill>
                      <a:prstDash val="solid"/>
                      <a:round/>
                      <a:headEnd type="none" w="med" len="med"/>
                      <a:tailEnd type="none" w="med" len="med"/>
                    </a:lnR>
                    <a:lnT>
                      <a:noFill/>
                    </a:lnT>
                    <a:lnB>
                      <a:noFill/>
                    </a:lnB>
                    <a:solidFill>
                      <a:srgbClr val="9BC2E6"/>
                    </a:solidFill>
                  </a:tcPr>
                </a:tc>
                <a:tc>
                  <a:txBody>
                    <a:bodyPr/>
                    <a:lstStyle/>
                    <a:p>
                      <a:pPr algn="ctr" fontAlgn="ctr"/>
                      <a:r>
                        <a:rPr lang="en-US" sz="1100" b="0" i="0" u="none" strike="noStrike" dirty="0">
                          <a:solidFill>
                            <a:srgbClr val="000000"/>
                          </a:solidFill>
                          <a:effectLst/>
                          <a:latin typeface="Arial" pitchFamily="34" charset="0"/>
                          <a:cs typeface="Arial" pitchFamily="34" charset="0"/>
                        </a:rPr>
                        <a:t>Impact on the Planet, People Engagement, Profits</a:t>
                      </a:r>
                    </a:p>
                  </a:txBody>
                  <a:tcPr marL="5600" marR="5600" marT="56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368648469"/>
                  </a:ext>
                </a:extLst>
              </a:tr>
              <a:tr h="270332">
                <a:tc gridSpan="2">
                  <a:txBody>
                    <a:bodyPr/>
                    <a:lstStyle/>
                    <a:p>
                      <a:pPr algn="ctr" fontAlgn="ctr"/>
                      <a:endParaRPr lang="en-IN" sz="1100" b="0" i="0" u="none" strike="noStrike">
                        <a:solidFill>
                          <a:srgbClr val="000000"/>
                        </a:solidFill>
                        <a:effectLst/>
                        <a:latin typeface="Arial" pitchFamily="34" charset="0"/>
                        <a:cs typeface="Arial" pitchFamily="34" charset="0"/>
                      </a:endParaRPr>
                    </a:p>
                  </a:txBody>
                  <a:tcPr marL="5600" marR="5600" marT="5600" marB="0" anchor="ctr">
                    <a:lnL>
                      <a:noFill/>
                    </a:lnL>
                    <a:lnR>
                      <a:noFill/>
                    </a:lnR>
                    <a:lnT>
                      <a:noFill/>
                    </a:lnT>
                    <a:lnB>
                      <a:noFill/>
                    </a:lnB>
                    <a:solidFill>
                      <a:schemeClr val="accent5">
                        <a:lumMod val="40000"/>
                        <a:lumOff val="60000"/>
                      </a:schemeClr>
                    </a:solidFill>
                  </a:tcPr>
                </a:tc>
                <a:tc hMerge="1">
                  <a:txBody>
                    <a:bodyPr/>
                    <a:lstStyle/>
                    <a:p>
                      <a:pPr algn="ctr" fontAlgn="ctr"/>
                      <a:endParaRPr lang="en-IN" sz="1300" b="0" i="0" u="none" strike="noStrike">
                        <a:solidFill>
                          <a:srgbClr val="000000"/>
                        </a:solidFill>
                        <a:effectLst/>
                        <a:latin typeface="Calibri" panose="020F0502020204030204" pitchFamily="34" charset="0"/>
                      </a:endParaRPr>
                    </a:p>
                  </a:txBody>
                  <a:tcPr marL="5600" marR="5600" marT="5600" marB="0" anchor="ctr">
                    <a:lnL>
                      <a:noFill/>
                    </a:lnL>
                    <a:lnR>
                      <a:noFill/>
                    </a:lnR>
                    <a:lnT>
                      <a:noFill/>
                    </a:lnT>
                    <a:lnB>
                      <a:noFill/>
                    </a:lnB>
                  </a:tcPr>
                </a:tc>
                <a:tc>
                  <a:txBody>
                    <a:bodyPr/>
                    <a:lstStyle/>
                    <a:p>
                      <a:pPr algn="ctr" fontAlgn="ctr"/>
                      <a:endParaRPr lang="en-IN" sz="1100" b="0" i="0" u="none" strike="noStrike" dirty="0">
                        <a:solidFill>
                          <a:srgbClr val="000000"/>
                        </a:solidFill>
                        <a:effectLst/>
                        <a:latin typeface="Arial" pitchFamily="34" charset="0"/>
                        <a:cs typeface="Arial" pitchFamily="34" charset="0"/>
                      </a:endParaRPr>
                    </a:p>
                  </a:txBody>
                  <a:tcPr marL="5600" marR="5600" marT="5600" marB="0" anchor="ctr">
                    <a:lnL>
                      <a:noFill/>
                    </a:lnL>
                    <a:lnR>
                      <a:noFill/>
                    </a:lnR>
                    <a:lnT>
                      <a:noFill/>
                    </a:lnT>
                    <a:lnB>
                      <a:noFill/>
                    </a:lnB>
                    <a:solidFill>
                      <a:schemeClr val="accent5">
                        <a:lumMod val="40000"/>
                        <a:lumOff val="60000"/>
                      </a:schemeClr>
                    </a:solidFill>
                  </a:tcPr>
                </a:tc>
                <a:tc gridSpan="4">
                  <a:txBody>
                    <a:bodyPr/>
                    <a:lstStyle/>
                    <a:p>
                      <a:pPr algn="ctr" fontAlgn="ctr"/>
                      <a:r>
                        <a:rPr lang="en-US" sz="1100" b="0" i="0" u="none" strike="noStrike" dirty="0">
                          <a:solidFill>
                            <a:srgbClr val="000000"/>
                          </a:solidFill>
                          <a:effectLst/>
                          <a:latin typeface="Arial" pitchFamily="34" charset="0"/>
                          <a:cs typeface="Arial" pitchFamily="34" charset="0"/>
                        </a:rPr>
                        <a:t>Social, Financial and Environmental Responsibilities need to be properly addressed through innovative </a:t>
                      </a:r>
                      <a:r>
                        <a:rPr lang="en-US" sz="1100" b="0" i="0" u="none" strike="noStrike" dirty="0" err="1">
                          <a:solidFill>
                            <a:srgbClr val="000000"/>
                          </a:solidFill>
                          <a:effectLst/>
                          <a:latin typeface="Arial" pitchFamily="34" charset="0"/>
                          <a:cs typeface="Arial" pitchFamily="34" charset="0"/>
                        </a:rPr>
                        <a:t>labour</a:t>
                      </a:r>
                      <a:r>
                        <a:rPr lang="en-US" sz="1100" b="0" i="0" u="none" strike="noStrike" dirty="0">
                          <a:solidFill>
                            <a:srgbClr val="000000"/>
                          </a:solidFill>
                          <a:effectLst/>
                          <a:latin typeface="Arial" pitchFamily="34" charset="0"/>
                          <a:cs typeface="Arial" pitchFamily="34" charset="0"/>
                        </a:rPr>
                        <a:t> practices and CSR</a:t>
                      </a:r>
                    </a:p>
                  </a:txBody>
                  <a:tcPr marL="5600" marR="5600" marT="5600" marB="0" anchor="ctr">
                    <a:lnL>
                      <a:noFill/>
                    </a:lnL>
                    <a:lnR>
                      <a:noFill/>
                    </a:lnR>
                    <a:lnT>
                      <a:noFill/>
                    </a:lnT>
                    <a:lnB>
                      <a:noFill/>
                    </a:lnB>
                    <a:solidFill>
                      <a:schemeClr val="accent5">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02586851"/>
                  </a:ext>
                </a:extLst>
              </a:tr>
            </a:tbl>
          </a:graphicData>
        </a:graphic>
      </p:graphicFrame>
    </p:spTree>
    <p:extLst>
      <p:ext uri="{BB962C8B-B14F-4D97-AF65-F5344CB8AC3E}">
        <p14:creationId xmlns:p14="http://schemas.microsoft.com/office/powerpoint/2010/main" val="594225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19"/>
          <p:cNvSpPr txBox="1">
            <a:spLocks noChangeArrowheads="1"/>
          </p:cNvSpPr>
          <p:nvPr/>
        </p:nvSpPr>
        <p:spPr bwMode="auto">
          <a:xfrm>
            <a:off x="1279431" y="6343489"/>
            <a:ext cx="9563752" cy="366713"/>
          </a:xfrm>
          <a:prstGeom prst="rect">
            <a:avLst/>
          </a:prstGeom>
          <a:solidFill>
            <a:schemeClr val="bg1"/>
          </a:solidFill>
          <a:ln w="9525">
            <a:noFill/>
            <a:miter lim="800000"/>
            <a:headEnd/>
            <a:tailEnd/>
          </a:ln>
        </p:spPr>
        <p:txBody>
          <a:bodyPr wrap="square">
            <a:spAutoFit/>
          </a:bodyPr>
          <a:lstStyle/>
          <a:p>
            <a:pPr algn="ctr">
              <a:spcBef>
                <a:spcPct val="50000"/>
              </a:spcBef>
            </a:pPr>
            <a:r>
              <a:rPr lang="en-US" altLang="en-US" b="1" dirty="0">
                <a:solidFill>
                  <a:srgbClr val="1F497D"/>
                </a:solidFill>
                <a:latin typeface="Times New Roman" pitchFamily="18" charset="0"/>
              </a:rPr>
              <a:t>Department of  Industrial and System Engineering</a:t>
            </a:r>
          </a:p>
        </p:txBody>
      </p:sp>
      <p:sp>
        <p:nvSpPr>
          <p:cNvPr id="7" name="Title 1"/>
          <p:cNvSpPr txBox="1">
            <a:spLocks/>
          </p:cNvSpPr>
          <p:nvPr/>
        </p:nvSpPr>
        <p:spPr>
          <a:xfrm>
            <a:off x="815413" y="2132859"/>
            <a:ext cx="10363200" cy="1470025"/>
          </a:xfrm>
          <a:prstGeom prst="rect">
            <a:avLst/>
          </a:prstGeom>
        </p:spPr>
        <p:txBody>
          <a:bodyPr vert="horz" lIns="91440" tIns="45720" rIns="91440" bIns="45720" rtlCol="0" anchor="ctr">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000" b="1" cap="all" dirty="0">
                <a:ln/>
                <a:solidFill>
                  <a:schemeClr val="accent5"/>
                </a:solidFill>
                <a:effectLst>
                  <a:outerShdw blurRad="19685" dist="12700" dir="5400000" algn="tl" rotWithShape="0">
                    <a:srgbClr val="4F81BD">
                      <a:satMod val="130000"/>
                      <a:alpha val="60000"/>
                    </a:srgbClr>
                  </a:outerShdw>
                  <a:reflection blurRad="10000" stA="55000" endPos="48000" dist="500" dir="5400000" sy="-100000" algn="bl" rotWithShape="0"/>
                </a:effectLst>
                <a:latin typeface="Arial" pitchFamily="34" charset="0"/>
                <a:cs typeface="Arial" pitchFamily="34" charset="0"/>
              </a:rPr>
              <a:t>Thank You</a:t>
            </a:r>
          </a:p>
        </p:txBody>
      </p:sp>
    </p:spTree>
    <p:extLst>
      <p:ext uri="{BB962C8B-B14F-4D97-AF65-F5344CB8AC3E}">
        <p14:creationId xmlns:p14="http://schemas.microsoft.com/office/powerpoint/2010/main" val="4017234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130">
            <a:extLst>
              <a:ext uri="{FF2B5EF4-FFF2-40B4-BE49-F238E27FC236}">
                <a16:creationId xmlns:a16="http://schemas.microsoft.com/office/drawing/2014/main" id="{97311D9B-3387-48BB-8EB9-ADEC2B87C96E}"/>
              </a:ext>
            </a:extLst>
          </p:cNvPr>
          <p:cNvSpPr/>
          <p:nvPr/>
        </p:nvSpPr>
        <p:spPr>
          <a:xfrm>
            <a:off x="1112365" y="2766761"/>
            <a:ext cx="402577" cy="404405"/>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000000"/>
              </a:solidFill>
              <a:sym typeface="Arial"/>
            </a:endParaRPr>
          </a:p>
        </p:txBody>
      </p:sp>
      <p:graphicFrame>
        <p:nvGraphicFramePr>
          <p:cNvPr id="5" name="Table 4"/>
          <p:cNvGraphicFramePr>
            <a:graphicFrameLocks noGrp="1"/>
          </p:cNvGraphicFramePr>
          <p:nvPr>
            <p:extLst>
              <p:ext uri="{D42A27DB-BD31-4B8C-83A1-F6EECF244321}">
                <p14:modId xmlns:p14="http://schemas.microsoft.com/office/powerpoint/2010/main" val="674536218"/>
              </p:ext>
            </p:extLst>
          </p:nvPr>
        </p:nvGraphicFramePr>
        <p:xfrm>
          <a:off x="1965373" y="976686"/>
          <a:ext cx="8202210" cy="4388940"/>
        </p:xfrm>
        <a:graphic>
          <a:graphicData uri="http://schemas.openxmlformats.org/drawingml/2006/table">
            <a:tbl>
              <a:tblPr>
                <a:effectLst>
                  <a:innerShdw blurRad="114300">
                    <a:prstClr val="black"/>
                  </a:innerShdw>
                </a:effectLst>
              </a:tblPr>
              <a:tblGrid>
                <a:gridCol w="4149115">
                  <a:extLst>
                    <a:ext uri="{9D8B030D-6E8A-4147-A177-3AD203B41FA5}">
                      <a16:colId xmlns:a16="http://schemas.microsoft.com/office/drawing/2014/main" val="20000"/>
                    </a:ext>
                  </a:extLst>
                </a:gridCol>
                <a:gridCol w="4053095">
                  <a:extLst>
                    <a:ext uri="{9D8B030D-6E8A-4147-A177-3AD203B41FA5}">
                      <a16:colId xmlns:a16="http://schemas.microsoft.com/office/drawing/2014/main" val="20001"/>
                    </a:ext>
                  </a:extLst>
                </a:gridCol>
              </a:tblGrid>
              <a:tr h="636834">
                <a:tc>
                  <a:txBody>
                    <a:bodyPr/>
                    <a:lstStyle/>
                    <a:p>
                      <a:pPr algn="ctr" rtl="0" fontAlgn="t">
                        <a:lnSpc>
                          <a:spcPct val="150000"/>
                        </a:lnSpc>
                        <a:spcBef>
                          <a:spcPts val="0"/>
                        </a:spcBef>
                        <a:spcAft>
                          <a:spcPts val="0"/>
                        </a:spcAft>
                      </a:pPr>
                      <a:r>
                        <a:rPr lang="en-IN" sz="2000" b="1" i="0" u="none" strike="noStrike" dirty="0">
                          <a:solidFill>
                            <a:srgbClr val="000000"/>
                          </a:solidFill>
                          <a:effectLst/>
                          <a:latin typeface="Arial"/>
                        </a:rPr>
                        <a:t>W.W. Grainger </a:t>
                      </a:r>
                      <a:endParaRPr lang="en-IN" sz="1300" i="0" dirty="0">
                        <a:effectLst/>
                      </a:endParaRPr>
                    </a:p>
                  </a:txBody>
                  <a:tcPr marL="70388" marR="70388" marT="70388" marB="703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tile tx="0" ty="0" sx="100000" sy="100000" flip="none" algn="tl"/>
                    </a:blipFill>
                  </a:tcPr>
                </a:tc>
                <a:tc>
                  <a:txBody>
                    <a:bodyPr/>
                    <a:lstStyle/>
                    <a:p>
                      <a:pPr algn="ctr" rtl="0" fontAlgn="t">
                        <a:lnSpc>
                          <a:spcPct val="150000"/>
                        </a:lnSpc>
                        <a:spcBef>
                          <a:spcPts val="0"/>
                        </a:spcBef>
                        <a:spcAft>
                          <a:spcPts val="0"/>
                        </a:spcAft>
                      </a:pPr>
                      <a:r>
                        <a:rPr lang="en-IN" sz="2000" b="1" i="0" u="none" strike="noStrike" dirty="0">
                          <a:solidFill>
                            <a:srgbClr val="000000"/>
                          </a:solidFill>
                          <a:effectLst/>
                          <a:latin typeface="Arial"/>
                        </a:rPr>
                        <a:t>McMaster-Carr</a:t>
                      </a:r>
                      <a:endParaRPr lang="en-IN" sz="1300" i="0" dirty="0">
                        <a:effectLst/>
                      </a:endParaRPr>
                    </a:p>
                  </a:txBody>
                  <a:tcPr marL="70388" marR="70388" marT="70388" marB="703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10000"/>
                  </a:ext>
                </a:extLst>
              </a:tr>
              <a:tr h="3752106">
                <a:tc>
                  <a:txBody>
                    <a:bodyPr/>
                    <a:lstStyle/>
                    <a:p>
                      <a:pPr marL="0" indent="0" algn="just" rtl="0" fontAlgn="base">
                        <a:spcBef>
                          <a:spcPts val="0"/>
                        </a:spcBef>
                        <a:spcAft>
                          <a:spcPts val="0"/>
                        </a:spcAft>
                        <a:buFont typeface="Wingdings" pitchFamily="2" charset="2"/>
                        <a:buNone/>
                      </a:pPr>
                      <a:r>
                        <a:rPr lang="en-IN" sz="1800" b="0" i="0" u="none" strike="noStrike" dirty="0">
                          <a:solidFill>
                            <a:srgbClr val="000000"/>
                          </a:solidFill>
                          <a:effectLst/>
                          <a:latin typeface="Arial" pitchFamily="34" charset="0"/>
                          <a:cs typeface="Arial" pitchFamily="34" charset="0"/>
                        </a:rPr>
                        <a:t> </a:t>
                      </a:r>
                    </a:p>
                    <a:p>
                      <a:pPr marL="285750" indent="-285750" algn="just" rtl="0" fontAlgn="base">
                        <a:spcBef>
                          <a:spcPts val="0"/>
                        </a:spcBef>
                        <a:spcAft>
                          <a:spcPts val="0"/>
                        </a:spcAft>
                        <a:buFont typeface="Wingdings" pitchFamily="2" charset="2"/>
                        <a:buChar char="Ø"/>
                      </a:pPr>
                      <a:r>
                        <a:rPr lang="en-IN" sz="1800" b="0" i="0" u="none" strike="noStrike" dirty="0">
                          <a:solidFill>
                            <a:srgbClr val="000000"/>
                          </a:solidFill>
                          <a:effectLst/>
                          <a:latin typeface="Arial" pitchFamily="34" charset="0"/>
                          <a:cs typeface="Arial" pitchFamily="34" charset="0"/>
                        </a:rPr>
                        <a:t>Several retail stores throughout US</a:t>
                      </a:r>
                    </a:p>
                    <a:p>
                      <a:pPr marL="285750" indent="-285750" algn="just" rtl="0" fontAlgn="base">
                        <a:spcBef>
                          <a:spcPts val="0"/>
                        </a:spcBef>
                        <a:spcAft>
                          <a:spcPts val="0"/>
                        </a:spcAft>
                        <a:buFont typeface="Wingdings" pitchFamily="2" charset="2"/>
                        <a:buChar char="Ø"/>
                      </a:pPr>
                      <a:endParaRPr lang="en-IN" sz="1800" b="0" i="0" u="none" strike="noStrike" dirty="0">
                        <a:solidFill>
                          <a:schemeClr val="tx1"/>
                        </a:solidFill>
                        <a:effectLst/>
                        <a:latin typeface="Arial" pitchFamily="34" charset="0"/>
                        <a:cs typeface="Arial" pitchFamily="34" charset="0"/>
                      </a:endParaRPr>
                    </a:p>
                    <a:p>
                      <a:pPr marL="285750" indent="-285750" algn="just" rtl="0" fontAlgn="base">
                        <a:spcBef>
                          <a:spcPts val="0"/>
                        </a:spcBef>
                        <a:spcAft>
                          <a:spcPts val="0"/>
                        </a:spcAft>
                        <a:buFont typeface="Wingdings" pitchFamily="2" charset="2"/>
                        <a:buChar char="Ø"/>
                      </a:pPr>
                      <a:r>
                        <a:rPr lang="en-IN" sz="1800" b="0" i="0" u="none" strike="noStrike" dirty="0">
                          <a:solidFill>
                            <a:srgbClr val="000000"/>
                          </a:solidFill>
                          <a:effectLst/>
                          <a:latin typeface="Arial" pitchFamily="34" charset="0"/>
                          <a:cs typeface="Arial" pitchFamily="34" charset="0"/>
                        </a:rPr>
                        <a:t> Customer can walk into the store </a:t>
                      </a:r>
                    </a:p>
                    <a:p>
                      <a:pPr marL="285750" indent="-285750" algn="just" rtl="0" fontAlgn="base">
                        <a:spcBef>
                          <a:spcPts val="0"/>
                        </a:spcBef>
                        <a:spcAft>
                          <a:spcPts val="0"/>
                        </a:spcAft>
                        <a:buFont typeface="Wingdings" pitchFamily="2" charset="2"/>
                        <a:buChar char="Ø"/>
                      </a:pPr>
                      <a:endParaRPr lang="en-IN" sz="1800" b="0" i="0" u="none" strike="noStrike" dirty="0">
                        <a:solidFill>
                          <a:srgbClr val="000000"/>
                        </a:solidFill>
                        <a:effectLst/>
                        <a:latin typeface="Arial" pitchFamily="34" charset="0"/>
                        <a:cs typeface="Arial" pitchFamily="34" charset="0"/>
                      </a:endParaRPr>
                    </a:p>
                    <a:p>
                      <a:pPr marL="285750" indent="-285750" algn="just" rtl="0" fontAlgn="base">
                        <a:spcBef>
                          <a:spcPts val="0"/>
                        </a:spcBef>
                        <a:spcAft>
                          <a:spcPts val="0"/>
                        </a:spcAft>
                        <a:buFont typeface="Wingdings" pitchFamily="2" charset="2"/>
                        <a:buChar char="Ø"/>
                      </a:pPr>
                      <a:r>
                        <a:rPr lang="en-IN" sz="1800" b="0" i="0" u="none" strike="noStrike" baseline="0" dirty="0">
                          <a:solidFill>
                            <a:schemeClr val="tx1"/>
                          </a:solidFill>
                          <a:effectLst/>
                          <a:latin typeface="Arial" pitchFamily="34" charset="0"/>
                          <a:cs typeface="Arial" pitchFamily="34" charset="0"/>
                        </a:rPr>
                        <a:t> </a:t>
                      </a:r>
                      <a:r>
                        <a:rPr lang="en-IN" sz="1800" b="0" i="0" u="none" strike="noStrike" dirty="0">
                          <a:solidFill>
                            <a:srgbClr val="000000"/>
                          </a:solidFill>
                          <a:effectLst/>
                          <a:latin typeface="Arial" pitchFamily="34" charset="0"/>
                          <a:cs typeface="Arial" pitchFamily="34" charset="0"/>
                        </a:rPr>
                        <a:t>Call in order</a:t>
                      </a:r>
                    </a:p>
                    <a:p>
                      <a:pPr marL="0" indent="0" algn="just" rtl="0" fontAlgn="base">
                        <a:spcBef>
                          <a:spcPts val="0"/>
                        </a:spcBef>
                        <a:spcAft>
                          <a:spcPts val="0"/>
                        </a:spcAft>
                        <a:buFont typeface="Wingdings" pitchFamily="2" charset="2"/>
                        <a:buNone/>
                      </a:pPr>
                      <a:r>
                        <a:rPr lang="en-IN" sz="1800" b="0" i="0" u="none" strike="noStrike" dirty="0">
                          <a:solidFill>
                            <a:srgbClr val="000000"/>
                          </a:solidFill>
                          <a:effectLst/>
                          <a:latin typeface="Arial" pitchFamily="34" charset="0"/>
                          <a:cs typeface="Arial" pitchFamily="34" charset="0"/>
                        </a:rPr>
                        <a:t> </a:t>
                      </a:r>
                    </a:p>
                    <a:p>
                      <a:pPr marL="285750" indent="-285750" algn="just" rtl="0" fontAlgn="base">
                        <a:spcBef>
                          <a:spcPts val="0"/>
                        </a:spcBef>
                        <a:spcAft>
                          <a:spcPts val="0"/>
                        </a:spcAft>
                        <a:buFont typeface="Wingdings" pitchFamily="2" charset="2"/>
                        <a:buChar char="Ø"/>
                      </a:pPr>
                      <a:r>
                        <a:rPr lang="en-IN" sz="1800" b="0" i="0" u="none" strike="noStrike" baseline="0" dirty="0">
                          <a:solidFill>
                            <a:schemeClr val="tx1"/>
                          </a:solidFill>
                          <a:effectLst/>
                          <a:latin typeface="Arial" pitchFamily="34" charset="0"/>
                          <a:cs typeface="Arial" pitchFamily="34" charset="0"/>
                        </a:rPr>
                        <a:t> </a:t>
                      </a:r>
                      <a:r>
                        <a:rPr lang="en-IN" sz="1800" b="0" i="0" u="none" strike="noStrike" baseline="0" dirty="0">
                          <a:solidFill>
                            <a:srgbClr val="000000"/>
                          </a:solidFill>
                          <a:effectLst/>
                          <a:latin typeface="Arial" pitchFamily="34" charset="0"/>
                          <a:cs typeface="Arial" pitchFamily="34" charset="0"/>
                        </a:rPr>
                        <a:t>P</a:t>
                      </a:r>
                      <a:r>
                        <a:rPr lang="en-IN" sz="1800" b="0" i="0" u="none" strike="noStrike" dirty="0">
                          <a:solidFill>
                            <a:srgbClr val="000000"/>
                          </a:solidFill>
                          <a:effectLst/>
                          <a:latin typeface="Arial" pitchFamily="34" charset="0"/>
                          <a:cs typeface="Arial" pitchFamily="34" charset="0"/>
                        </a:rPr>
                        <a:t>lace an order through web/online</a:t>
                      </a:r>
                    </a:p>
                    <a:p>
                      <a:pPr marL="0" indent="0" algn="just" rtl="0" fontAlgn="base">
                        <a:spcBef>
                          <a:spcPts val="0"/>
                        </a:spcBef>
                        <a:spcAft>
                          <a:spcPts val="0"/>
                        </a:spcAft>
                        <a:buFont typeface="Wingdings" pitchFamily="2" charset="2"/>
                        <a:buNone/>
                      </a:pPr>
                      <a:endParaRPr lang="en-IN" sz="1800" b="0" i="0" u="none" strike="noStrike" dirty="0">
                        <a:solidFill>
                          <a:srgbClr val="000000"/>
                        </a:solidFill>
                        <a:effectLst/>
                        <a:latin typeface="Arial" pitchFamily="34" charset="0"/>
                        <a:cs typeface="Arial" pitchFamily="34" charset="0"/>
                      </a:endParaRPr>
                    </a:p>
                    <a:p>
                      <a:pPr marL="285750" indent="-285750" algn="just" rtl="0" fontAlgn="base">
                        <a:spcBef>
                          <a:spcPts val="0"/>
                        </a:spcBef>
                        <a:spcAft>
                          <a:spcPts val="0"/>
                        </a:spcAft>
                        <a:buFont typeface="Wingdings" pitchFamily="2" charset="2"/>
                        <a:buChar char="Ø"/>
                      </a:pPr>
                      <a:r>
                        <a:rPr lang="en-IN" sz="1800" b="0" i="0" u="none" strike="noStrike" dirty="0">
                          <a:solidFill>
                            <a:srgbClr val="000000"/>
                          </a:solidFill>
                          <a:effectLst/>
                          <a:latin typeface="Arial" pitchFamily="34" charset="0"/>
                          <a:cs typeface="Arial" pitchFamily="34" charset="0"/>
                        </a:rPr>
                        <a:t>They either ship to the  customer or picked by the customer at store</a:t>
                      </a:r>
                    </a:p>
                    <a:p>
                      <a:pPr marL="0" indent="0" algn="just" rtl="0" fontAlgn="base">
                        <a:spcBef>
                          <a:spcPts val="0"/>
                        </a:spcBef>
                        <a:spcAft>
                          <a:spcPts val="0"/>
                        </a:spcAft>
                        <a:buFont typeface="Wingdings" pitchFamily="2" charset="2"/>
                        <a:buNone/>
                      </a:pPr>
                      <a:endParaRPr lang="en-IN" sz="1800" b="0" i="0" u="none" strike="noStrike" dirty="0">
                        <a:solidFill>
                          <a:schemeClr val="tx1"/>
                        </a:solidFill>
                        <a:effectLst/>
                        <a:latin typeface="Arial" pitchFamily="34" charset="0"/>
                        <a:cs typeface="Arial" pitchFamily="34" charset="0"/>
                      </a:endParaRPr>
                    </a:p>
                  </a:txBody>
                  <a:tcPr marL="70388" marR="70388" marT="70388" marB="703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tile tx="0" ty="0" sx="100000" sy="100000" flip="none" algn="tl"/>
                    </a:blipFill>
                  </a:tcPr>
                </a:tc>
                <a:tc>
                  <a:txBody>
                    <a:bodyPr/>
                    <a:lstStyle/>
                    <a:p>
                      <a:pPr marL="0" indent="0" algn="just" rtl="0" fontAlgn="base">
                        <a:lnSpc>
                          <a:spcPct val="100000"/>
                        </a:lnSpc>
                        <a:spcBef>
                          <a:spcPts val="0"/>
                        </a:spcBef>
                        <a:spcAft>
                          <a:spcPts val="0"/>
                        </a:spcAft>
                        <a:buFont typeface="Wingdings" pitchFamily="2" charset="2"/>
                        <a:buNone/>
                      </a:pPr>
                      <a:endParaRPr lang="en-IN" sz="1800" b="0" i="0" u="none" strike="noStrike" dirty="0">
                        <a:solidFill>
                          <a:srgbClr val="000000"/>
                        </a:solidFill>
                        <a:effectLst/>
                        <a:latin typeface="Arial" pitchFamily="34" charset="0"/>
                        <a:cs typeface="Arial" pitchFamily="34" charset="0"/>
                      </a:endParaRPr>
                    </a:p>
                    <a:p>
                      <a:pPr marL="285750" indent="-285750" algn="just" rtl="0" fontAlgn="base">
                        <a:lnSpc>
                          <a:spcPct val="100000"/>
                        </a:lnSpc>
                        <a:spcBef>
                          <a:spcPts val="0"/>
                        </a:spcBef>
                        <a:spcAft>
                          <a:spcPts val="0"/>
                        </a:spcAft>
                        <a:buFont typeface="Wingdings" pitchFamily="2" charset="2"/>
                        <a:buChar char="Ø"/>
                      </a:pPr>
                      <a:r>
                        <a:rPr lang="en-IN" sz="1800" b="0" i="0" u="none" strike="noStrike" dirty="0">
                          <a:solidFill>
                            <a:srgbClr val="000000"/>
                          </a:solidFill>
                          <a:effectLst/>
                          <a:latin typeface="Arial" pitchFamily="34" charset="0"/>
                          <a:cs typeface="Arial" pitchFamily="34" charset="0"/>
                        </a:rPr>
                        <a:t>Concentrated on online </a:t>
                      </a:r>
                    </a:p>
                    <a:p>
                      <a:pPr marL="285750" indent="-285750" algn="just" rtl="0" fontAlgn="base">
                        <a:lnSpc>
                          <a:spcPct val="100000"/>
                        </a:lnSpc>
                        <a:spcBef>
                          <a:spcPts val="0"/>
                        </a:spcBef>
                        <a:spcAft>
                          <a:spcPts val="0"/>
                        </a:spcAft>
                        <a:buFont typeface="Wingdings" pitchFamily="2" charset="2"/>
                        <a:buChar char="Ø"/>
                      </a:pPr>
                      <a:endParaRPr lang="en-IN" sz="1800" b="0" i="0" u="none" strike="noStrike" baseline="0" dirty="0">
                        <a:solidFill>
                          <a:schemeClr val="tx1"/>
                        </a:solidFill>
                        <a:effectLst/>
                        <a:latin typeface="Arial" pitchFamily="34" charset="0"/>
                        <a:cs typeface="Arial" pitchFamily="34" charset="0"/>
                      </a:endParaRPr>
                    </a:p>
                    <a:p>
                      <a:pPr marL="285750" indent="-285750" algn="just" rtl="0" fontAlgn="base">
                        <a:lnSpc>
                          <a:spcPct val="100000"/>
                        </a:lnSpc>
                        <a:spcBef>
                          <a:spcPts val="0"/>
                        </a:spcBef>
                        <a:spcAft>
                          <a:spcPts val="0"/>
                        </a:spcAft>
                        <a:buFont typeface="Wingdings" pitchFamily="2" charset="2"/>
                        <a:buChar char="Ø"/>
                      </a:pPr>
                      <a:r>
                        <a:rPr lang="en-IN" sz="1800" b="0" i="0" u="none" strike="noStrike" dirty="0">
                          <a:solidFill>
                            <a:srgbClr val="000000"/>
                          </a:solidFill>
                          <a:effectLst/>
                          <a:latin typeface="Arial" pitchFamily="34" charset="0"/>
                          <a:cs typeface="Arial" pitchFamily="34" charset="0"/>
                        </a:rPr>
                        <a:t>Lack of retail stores </a:t>
                      </a:r>
                    </a:p>
                    <a:p>
                      <a:pPr marL="285750" indent="-285750" algn="just" rtl="0" fontAlgn="base">
                        <a:lnSpc>
                          <a:spcPct val="100000"/>
                        </a:lnSpc>
                        <a:spcBef>
                          <a:spcPts val="0"/>
                        </a:spcBef>
                        <a:spcAft>
                          <a:spcPts val="0"/>
                        </a:spcAft>
                        <a:buFont typeface="Wingdings" pitchFamily="2" charset="2"/>
                        <a:buChar char="Ø"/>
                      </a:pPr>
                      <a:endParaRPr lang="en-IN" sz="1800" b="0" i="0" u="none" strike="noStrike" dirty="0">
                        <a:solidFill>
                          <a:srgbClr val="000000"/>
                        </a:solidFill>
                        <a:effectLst/>
                        <a:latin typeface="Arial" pitchFamily="34" charset="0"/>
                        <a:cs typeface="Arial" pitchFamily="34" charset="0"/>
                      </a:endParaRPr>
                    </a:p>
                    <a:p>
                      <a:pPr marL="285750" indent="-285750" algn="just" rtl="0" fontAlgn="base">
                        <a:lnSpc>
                          <a:spcPct val="100000"/>
                        </a:lnSpc>
                        <a:spcBef>
                          <a:spcPts val="0"/>
                        </a:spcBef>
                        <a:spcAft>
                          <a:spcPts val="0"/>
                        </a:spcAft>
                        <a:buFont typeface="Wingdings" pitchFamily="2" charset="2"/>
                        <a:buChar char="Ø"/>
                      </a:pPr>
                      <a:r>
                        <a:rPr lang="en-IN" sz="1800" b="0" i="0" u="none" strike="noStrike" dirty="0">
                          <a:solidFill>
                            <a:srgbClr val="000000"/>
                          </a:solidFill>
                          <a:effectLst/>
                          <a:latin typeface="Arial" pitchFamily="34" charset="0"/>
                          <a:cs typeface="Arial" pitchFamily="34" charset="0"/>
                        </a:rPr>
                        <a:t>Ships almost all orders</a:t>
                      </a:r>
                      <a:r>
                        <a:rPr lang="en-IN" sz="1500" b="0" i="0" u="none" strike="noStrike" dirty="0">
                          <a:solidFill>
                            <a:srgbClr val="000000"/>
                          </a:solidFill>
                          <a:effectLst/>
                          <a:latin typeface="Arial"/>
                        </a:rPr>
                        <a:t> </a:t>
                      </a:r>
                    </a:p>
                  </a:txBody>
                  <a:tcPr marL="70388" marR="70388" marT="70388" marB="703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10001"/>
                  </a:ext>
                </a:extLst>
              </a:tr>
            </a:tbl>
          </a:graphicData>
        </a:graphic>
      </p:graphicFrame>
      <p:sp>
        <p:nvSpPr>
          <p:cNvPr id="6" name="Rectangle 2"/>
          <p:cNvSpPr>
            <a:spLocks noChangeArrowheads="1"/>
          </p:cNvSpPr>
          <p:nvPr/>
        </p:nvSpPr>
        <p:spPr bwMode="auto">
          <a:xfrm>
            <a:off x="2101857" y="1690302"/>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019797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 y="0"/>
            <a:ext cx="12191999" cy="1268760"/>
          </a:xfrm>
        </p:spPr>
        <p:txBody>
          <a:bodyPr anchor="ctr">
            <a:noAutofit/>
          </a:bodyPr>
          <a:lstStyle/>
          <a:p>
            <a:r>
              <a:rPr lang="en-IN" sz="2800" b="1" dirty="0">
                <a:latin typeface="Arial" pitchFamily="34" charset="0"/>
                <a:cs typeface="Arial" pitchFamily="34" charset="0"/>
              </a:rPr>
              <a:t>Solo Taxonomy</a:t>
            </a:r>
            <a:endParaRPr lang="en-US" sz="2800" b="1" dirty="0">
              <a:latin typeface="Arial" panose="020B0604020202020204" pitchFamily="34" charset="0"/>
              <a:cs typeface="Arial" panose="020B0604020202020204" pitchFamily="34" charset="0"/>
            </a:endParaRPr>
          </a:p>
        </p:txBody>
      </p:sp>
      <p:sp>
        <p:nvSpPr>
          <p:cNvPr id="74" name="Rectangle 130">
            <a:extLst>
              <a:ext uri="{FF2B5EF4-FFF2-40B4-BE49-F238E27FC236}">
                <a16:creationId xmlns:a16="http://schemas.microsoft.com/office/drawing/2014/main" id="{97311D9B-3387-48BB-8EB9-ADEC2B87C96E}"/>
              </a:ext>
            </a:extLst>
          </p:cNvPr>
          <p:cNvSpPr/>
          <p:nvPr/>
        </p:nvSpPr>
        <p:spPr>
          <a:xfrm>
            <a:off x="1112365" y="2766761"/>
            <a:ext cx="402577" cy="404405"/>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000000"/>
              </a:solidFill>
              <a:sym typeface="Arial"/>
            </a:endParaRPr>
          </a:p>
        </p:txBody>
      </p:sp>
      <p:sp>
        <p:nvSpPr>
          <p:cNvPr id="29" name="Rounded Rectangle 28"/>
          <p:cNvSpPr/>
          <p:nvPr/>
        </p:nvSpPr>
        <p:spPr>
          <a:xfrm>
            <a:off x="1409187" y="1223302"/>
            <a:ext cx="9294127" cy="3471528"/>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IN" sz="2400" dirty="0">
              <a:solidFill>
                <a:srgbClr val="000000"/>
              </a:solidFill>
              <a:latin typeface="Arial" pitchFamily="34" charset="0"/>
              <a:cs typeface="Arial" pitchFamily="34" charset="0"/>
            </a:endParaRPr>
          </a:p>
          <a:p>
            <a:pPr marL="342900" indent="-342900" fontAlgn="base">
              <a:spcBef>
                <a:spcPts val="1000"/>
              </a:spcBef>
              <a:buFont typeface="Wingdings" pitchFamily="2" charset="2"/>
              <a:buChar char="Ø"/>
            </a:pPr>
            <a:r>
              <a:rPr lang="en-IN" sz="2400" dirty="0">
                <a:solidFill>
                  <a:srgbClr val="000000"/>
                </a:solidFill>
                <a:latin typeface="Arial" pitchFamily="34" charset="0"/>
                <a:cs typeface="Arial" pitchFamily="34" charset="0"/>
              </a:rPr>
              <a:t>Pre Structural </a:t>
            </a:r>
            <a:endParaRPr lang="en-IN" sz="2400" dirty="0">
              <a:latin typeface="Arial" pitchFamily="34" charset="0"/>
              <a:cs typeface="Arial" pitchFamily="34" charset="0"/>
            </a:endParaRPr>
          </a:p>
          <a:p>
            <a:pPr marL="342900" indent="-342900" fontAlgn="base">
              <a:spcBef>
                <a:spcPts val="1000"/>
              </a:spcBef>
              <a:buFont typeface="Wingdings" pitchFamily="2" charset="2"/>
              <a:buChar char="Ø"/>
            </a:pPr>
            <a:r>
              <a:rPr lang="en-IN" sz="2400" dirty="0" err="1">
                <a:solidFill>
                  <a:srgbClr val="000000"/>
                </a:solidFill>
                <a:latin typeface="Arial" pitchFamily="34" charset="0"/>
                <a:cs typeface="Arial" pitchFamily="34" charset="0"/>
              </a:rPr>
              <a:t>Uni</a:t>
            </a:r>
            <a:r>
              <a:rPr lang="en-IN" sz="2400" dirty="0">
                <a:solidFill>
                  <a:srgbClr val="000000"/>
                </a:solidFill>
                <a:latin typeface="Arial" pitchFamily="34" charset="0"/>
                <a:cs typeface="Arial" pitchFamily="34" charset="0"/>
              </a:rPr>
              <a:t>-Structural</a:t>
            </a:r>
          </a:p>
          <a:p>
            <a:pPr marL="342900" indent="-342900" fontAlgn="base">
              <a:spcBef>
                <a:spcPts val="1000"/>
              </a:spcBef>
              <a:buFont typeface="Wingdings" pitchFamily="2" charset="2"/>
              <a:buChar char="Ø"/>
            </a:pPr>
            <a:r>
              <a:rPr lang="en-IN" sz="2400" dirty="0">
                <a:solidFill>
                  <a:srgbClr val="000000"/>
                </a:solidFill>
                <a:latin typeface="Arial" pitchFamily="34" charset="0"/>
                <a:cs typeface="Arial" pitchFamily="34" charset="0"/>
              </a:rPr>
              <a:t>Multi-Structural </a:t>
            </a:r>
            <a:endParaRPr lang="en-IN" sz="2400" dirty="0">
              <a:latin typeface="Arial" pitchFamily="34" charset="0"/>
              <a:cs typeface="Arial" pitchFamily="34" charset="0"/>
            </a:endParaRPr>
          </a:p>
          <a:p>
            <a:pPr marL="342900" indent="-342900" fontAlgn="base">
              <a:spcBef>
                <a:spcPts val="1000"/>
              </a:spcBef>
              <a:buFont typeface="Wingdings" pitchFamily="2" charset="2"/>
              <a:buChar char="Ø"/>
            </a:pPr>
            <a:r>
              <a:rPr lang="en-IN" sz="2400" dirty="0">
                <a:solidFill>
                  <a:srgbClr val="000000"/>
                </a:solidFill>
                <a:latin typeface="Arial" pitchFamily="34" charset="0"/>
                <a:cs typeface="Arial" pitchFamily="34" charset="0"/>
              </a:rPr>
              <a:t>Relational </a:t>
            </a:r>
            <a:endParaRPr lang="en-IN" sz="2400" dirty="0">
              <a:latin typeface="Arial" pitchFamily="34" charset="0"/>
              <a:cs typeface="Arial" pitchFamily="34" charset="0"/>
            </a:endParaRPr>
          </a:p>
          <a:p>
            <a:pPr marL="342900" indent="-342900" fontAlgn="base">
              <a:spcBef>
                <a:spcPts val="1000"/>
              </a:spcBef>
              <a:buFont typeface="Wingdings" pitchFamily="2" charset="2"/>
              <a:buChar char="Ø"/>
            </a:pPr>
            <a:r>
              <a:rPr lang="en-IN" sz="2400" dirty="0">
                <a:solidFill>
                  <a:srgbClr val="000000"/>
                </a:solidFill>
                <a:latin typeface="Arial" pitchFamily="34" charset="0"/>
                <a:cs typeface="Arial" pitchFamily="34" charset="0"/>
              </a:rPr>
              <a:t>Out of Box</a:t>
            </a:r>
            <a:br>
              <a:rPr lang="en-IN" sz="2000" dirty="0"/>
            </a:br>
            <a:br>
              <a:rPr lang="en-IN" sz="2000" dirty="0"/>
            </a:br>
            <a:r>
              <a:rPr lang="en-IN" sz="2000" dirty="0">
                <a:solidFill>
                  <a:srgbClr val="000000"/>
                </a:solidFill>
                <a:latin typeface="Arial" pitchFamily="34" charset="0"/>
                <a:cs typeface="Arial" pitchFamily="34" charset="0"/>
              </a:rPr>
              <a:t> </a:t>
            </a:r>
          </a:p>
        </p:txBody>
      </p:sp>
    </p:spTree>
    <p:extLst>
      <p:ext uri="{BB962C8B-B14F-4D97-AF65-F5344CB8AC3E}">
        <p14:creationId xmlns:p14="http://schemas.microsoft.com/office/powerpoint/2010/main" val="155510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 y="0"/>
            <a:ext cx="12191999" cy="1268760"/>
          </a:xfrm>
        </p:spPr>
        <p:txBody>
          <a:bodyPr anchor="ctr">
            <a:noAutofit/>
          </a:bodyPr>
          <a:lstStyle/>
          <a:p>
            <a:r>
              <a:rPr lang="en-US" sz="2800" b="1" dirty="0">
                <a:solidFill>
                  <a:srgbClr val="000000"/>
                </a:solidFill>
                <a:latin typeface="Arial" pitchFamily="34" charset="0"/>
                <a:cs typeface="Arial" pitchFamily="34" charset="0"/>
              </a:rPr>
              <a:t>Major Supply Chain Components</a:t>
            </a:r>
            <a:endParaRPr lang="en-US" sz="2800" b="1"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8E95A788-600A-4775-8798-8DD90937AFF3}"/>
              </a:ext>
            </a:extLst>
          </p:cNvPr>
          <p:cNvSpPr txBox="1"/>
          <p:nvPr/>
        </p:nvSpPr>
        <p:spPr>
          <a:xfrm>
            <a:off x="785213" y="3339464"/>
            <a:ext cx="2911651" cy="738664"/>
          </a:xfrm>
          <a:prstGeom prst="rect">
            <a:avLst/>
          </a:prstGeom>
          <a:noFill/>
        </p:spPr>
        <p:txBody>
          <a:bodyPr wrap="square" rtlCol="0" anchor="ctr">
            <a:spAutoFit/>
          </a:bodyPr>
          <a:lstStyle/>
          <a:p>
            <a:pPr algn="ctr">
              <a:buClr>
                <a:srgbClr val="000000"/>
              </a:buClr>
              <a:buFont typeface="Arial"/>
              <a:buNone/>
            </a:pPr>
            <a:r>
              <a:rPr lang="en-US" altLang="ko-KR" sz="1400" b="1" kern="0" dirty="0">
                <a:solidFill>
                  <a:srgbClr val="000000"/>
                </a:solidFill>
                <a:latin typeface="Arial"/>
                <a:cs typeface="Arial" pitchFamily="34" charset="0"/>
                <a:sym typeface="Arial"/>
              </a:rPr>
              <a:t> (After) Sales and Customer Service Management for improving churn</a:t>
            </a:r>
            <a:endParaRPr lang="ko-KR" altLang="en-US" sz="1400" b="1" kern="0" dirty="0">
              <a:solidFill>
                <a:srgbClr val="000000"/>
              </a:solidFill>
              <a:latin typeface="Arial"/>
              <a:cs typeface="Arial" pitchFamily="34" charset="0"/>
              <a:sym typeface="Arial"/>
            </a:endParaRPr>
          </a:p>
        </p:txBody>
      </p:sp>
      <p:sp>
        <p:nvSpPr>
          <p:cNvPr id="58" name="TextBox 57">
            <a:extLst>
              <a:ext uri="{FF2B5EF4-FFF2-40B4-BE49-F238E27FC236}">
                <a16:creationId xmlns:a16="http://schemas.microsoft.com/office/drawing/2014/main" id="{6A8E171B-136E-4DD0-A903-EF1409E642F9}"/>
              </a:ext>
            </a:extLst>
          </p:cNvPr>
          <p:cNvSpPr txBox="1"/>
          <p:nvPr/>
        </p:nvSpPr>
        <p:spPr>
          <a:xfrm>
            <a:off x="7816217" y="2147109"/>
            <a:ext cx="2911651" cy="307777"/>
          </a:xfrm>
          <a:prstGeom prst="rect">
            <a:avLst/>
          </a:prstGeom>
          <a:noFill/>
        </p:spPr>
        <p:txBody>
          <a:bodyPr wrap="square" rtlCol="0" anchor="ctr">
            <a:spAutoFit/>
          </a:bodyPr>
          <a:lstStyle/>
          <a:p>
            <a:pPr>
              <a:buClr>
                <a:srgbClr val="000000"/>
              </a:buClr>
              <a:buFont typeface="Arial"/>
              <a:buNone/>
            </a:pPr>
            <a:r>
              <a:rPr lang="en-US" altLang="ko-KR" sz="1400" b="1" kern="0" dirty="0">
                <a:solidFill>
                  <a:srgbClr val="000000"/>
                </a:solidFill>
                <a:latin typeface="Arial"/>
                <a:cs typeface="Arial" pitchFamily="34" charset="0"/>
                <a:sym typeface="Arial"/>
              </a:rPr>
              <a:t>Procurement of Supplies</a:t>
            </a:r>
            <a:endParaRPr lang="ko-KR" altLang="en-US" sz="1400" b="1" kern="0" dirty="0">
              <a:solidFill>
                <a:srgbClr val="000000"/>
              </a:solidFill>
              <a:latin typeface="Arial"/>
              <a:cs typeface="Arial" pitchFamily="34" charset="0"/>
              <a:sym typeface="Arial"/>
            </a:endParaRPr>
          </a:p>
        </p:txBody>
      </p:sp>
      <p:sp>
        <p:nvSpPr>
          <p:cNvPr id="59" name="TextBox 58">
            <a:extLst>
              <a:ext uri="{FF2B5EF4-FFF2-40B4-BE49-F238E27FC236}">
                <a16:creationId xmlns:a16="http://schemas.microsoft.com/office/drawing/2014/main" id="{9475076A-0A11-42D2-BE64-50B1EA6B5ED4}"/>
              </a:ext>
            </a:extLst>
          </p:cNvPr>
          <p:cNvSpPr txBox="1"/>
          <p:nvPr/>
        </p:nvSpPr>
        <p:spPr>
          <a:xfrm>
            <a:off x="7866969" y="4798612"/>
            <a:ext cx="2911651" cy="523220"/>
          </a:xfrm>
          <a:prstGeom prst="rect">
            <a:avLst/>
          </a:prstGeom>
          <a:noFill/>
        </p:spPr>
        <p:txBody>
          <a:bodyPr wrap="square" rtlCol="0" anchor="ctr">
            <a:spAutoFit/>
          </a:bodyPr>
          <a:lstStyle/>
          <a:p>
            <a:pPr>
              <a:buClr>
                <a:srgbClr val="000000"/>
              </a:buClr>
              <a:buFont typeface="Arial"/>
              <a:buNone/>
            </a:pPr>
            <a:r>
              <a:rPr lang="en-US" altLang="ko-KR" sz="1400" b="1" kern="0" dirty="0">
                <a:solidFill>
                  <a:srgbClr val="000000"/>
                </a:solidFill>
                <a:latin typeface="Arial"/>
                <a:cs typeface="Arial" pitchFamily="34" charset="0"/>
                <a:sym typeface="Arial"/>
              </a:rPr>
              <a:t>Store Planning for deep distribution</a:t>
            </a:r>
            <a:endParaRPr lang="ko-KR" altLang="en-US" sz="1400" b="1" kern="0" dirty="0">
              <a:solidFill>
                <a:srgbClr val="000000"/>
              </a:solidFill>
              <a:latin typeface="Arial"/>
              <a:cs typeface="Arial" pitchFamily="34" charset="0"/>
              <a:sym typeface="Arial"/>
            </a:endParaRPr>
          </a:p>
        </p:txBody>
      </p:sp>
      <p:sp>
        <p:nvSpPr>
          <p:cNvPr id="60" name="TextBox 59">
            <a:extLst>
              <a:ext uri="{FF2B5EF4-FFF2-40B4-BE49-F238E27FC236}">
                <a16:creationId xmlns:a16="http://schemas.microsoft.com/office/drawing/2014/main" id="{CBA0651B-FDB5-4769-8010-B045B81A2586}"/>
              </a:ext>
            </a:extLst>
          </p:cNvPr>
          <p:cNvSpPr txBox="1"/>
          <p:nvPr/>
        </p:nvSpPr>
        <p:spPr>
          <a:xfrm>
            <a:off x="1464133" y="2147107"/>
            <a:ext cx="2911651" cy="307777"/>
          </a:xfrm>
          <a:prstGeom prst="rect">
            <a:avLst/>
          </a:prstGeom>
          <a:noFill/>
        </p:spPr>
        <p:txBody>
          <a:bodyPr wrap="square" rtlCol="0" anchor="ctr">
            <a:spAutoFit/>
          </a:bodyPr>
          <a:lstStyle/>
          <a:p>
            <a:pPr algn="r">
              <a:buClr>
                <a:srgbClr val="000000"/>
              </a:buClr>
              <a:buFont typeface="Arial"/>
              <a:buNone/>
            </a:pPr>
            <a:r>
              <a:rPr lang="en-US" altLang="ko-KR" sz="1400" b="1" kern="0" dirty="0">
                <a:solidFill>
                  <a:srgbClr val="000000"/>
                </a:solidFill>
                <a:latin typeface="Arial"/>
                <a:cs typeface="Arial" pitchFamily="34" charset="0"/>
                <a:sym typeface="Arial"/>
              </a:rPr>
              <a:t>Information Management</a:t>
            </a:r>
            <a:endParaRPr lang="ko-KR" altLang="en-US" sz="1400" b="1" kern="0" dirty="0">
              <a:solidFill>
                <a:srgbClr val="000000"/>
              </a:solidFill>
              <a:latin typeface="Arial"/>
              <a:cs typeface="Arial" pitchFamily="34" charset="0"/>
              <a:sym typeface="Arial"/>
            </a:endParaRPr>
          </a:p>
        </p:txBody>
      </p:sp>
      <p:sp>
        <p:nvSpPr>
          <p:cNvPr id="61" name="TextBox 60">
            <a:extLst>
              <a:ext uri="{FF2B5EF4-FFF2-40B4-BE49-F238E27FC236}">
                <a16:creationId xmlns:a16="http://schemas.microsoft.com/office/drawing/2014/main" id="{E48D40FA-F992-44A1-BEA4-184345D593EC}"/>
              </a:ext>
            </a:extLst>
          </p:cNvPr>
          <p:cNvSpPr txBox="1"/>
          <p:nvPr/>
        </p:nvSpPr>
        <p:spPr>
          <a:xfrm>
            <a:off x="1427369" y="4906355"/>
            <a:ext cx="2911651" cy="307777"/>
          </a:xfrm>
          <a:prstGeom prst="rect">
            <a:avLst/>
          </a:prstGeom>
          <a:noFill/>
        </p:spPr>
        <p:txBody>
          <a:bodyPr wrap="square" rtlCol="0" anchor="ctr">
            <a:spAutoFit/>
          </a:bodyPr>
          <a:lstStyle/>
          <a:p>
            <a:pPr algn="r">
              <a:buClr>
                <a:srgbClr val="000000"/>
              </a:buClr>
              <a:buFont typeface="Arial"/>
              <a:buNone/>
            </a:pPr>
            <a:r>
              <a:rPr lang="en-US" altLang="ko-KR" sz="1400" b="1" kern="0" dirty="0">
                <a:solidFill>
                  <a:srgbClr val="000000"/>
                </a:solidFill>
                <a:latin typeface="Arial"/>
                <a:cs typeface="Arial" pitchFamily="34" charset="0"/>
                <a:sym typeface="Arial"/>
              </a:rPr>
              <a:t>Customers</a:t>
            </a:r>
            <a:endParaRPr lang="ko-KR" altLang="en-US" sz="1400" b="1" kern="0" dirty="0">
              <a:solidFill>
                <a:srgbClr val="000000"/>
              </a:solidFill>
              <a:latin typeface="Arial"/>
              <a:cs typeface="Arial" pitchFamily="34" charset="0"/>
              <a:sym typeface="Arial"/>
            </a:endParaRPr>
          </a:p>
        </p:txBody>
      </p:sp>
      <p:grpSp>
        <p:nvGrpSpPr>
          <p:cNvPr id="62" name="Group 53">
            <a:extLst>
              <a:ext uri="{FF2B5EF4-FFF2-40B4-BE49-F238E27FC236}">
                <a16:creationId xmlns:a16="http://schemas.microsoft.com/office/drawing/2014/main" id="{455A09E2-BA49-4603-8C93-B1AD4A492B28}"/>
              </a:ext>
            </a:extLst>
          </p:cNvPr>
          <p:cNvGrpSpPr/>
          <p:nvPr/>
        </p:nvGrpSpPr>
        <p:grpSpPr>
          <a:xfrm>
            <a:off x="5165773" y="2767184"/>
            <a:ext cx="1875099" cy="1875099"/>
            <a:chOff x="3707904" y="2032012"/>
            <a:chExt cx="1766054" cy="1766054"/>
          </a:xfrm>
        </p:grpSpPr>
        <p:grpSp>
          <p:nvGrpSpPr>
            <p:cNvPr id="63" name="Group 60">
              <a:extLst>
                <a:ext uri="{FF2B5EF4-FFF2-40B4-BE49-F238E27FC236}">
                  <a16:creationId xmlns:a16="http://schemas.microsoft.com/office/drawing/2014/main" id="{E0A4D60E-F13F-4E31-9631-9A0DC4065C17}"/>
                </a:ext>
              </a:extLst>
            </p:cNvPr>
            <p:cNvGrpSpPr/>
            <p:nvPr/>
          </p:nvGrpSpPr>
          <p:grpSpPr>
            <a:xfrm>
              <a:off x="3707904" y="2032012"/>
              <a:ext cx="1766054" cy="1766054"/>
              <a:chOff x="3541638" y="2032012"/>
              <a:chExt cx="1800200" cy="1800200"/>
            </a:xfrm>
          </p:grpSpPr>
          <p:sp>
            <p:nvSpPr>
              <p:cNvPr id="65" name="Flowchart: Decision 62">
                <a:extLst>
                  <a:ext uri="{FF2B5EF4-FFF2-40B4-BE49-F238E27FC236}">
                    <a16:creationId xmlns:a16="http://schemas.microsoft.com/office/drawing/2014/main" id="{106FC280-CACF-47ED-85F4-AA36B0D6CA32}"/>
                  </a:ext>
                </a:extLst>
              </p:cNvPr>
              <p:cNvSpPr/>
              <p:nvPr/>
            </p:nvSpPr>
            <p:spPr>
              <a:xfrm rot="7648837">
                <a:off x="3541637" y="2716249"/>
                <a:ext cx="1800200" cy="431725"/>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ko-KR" altLang="en-US" sz="1400" kern="0">
                  <a:solidFill>
                    <a:srgbClr val="FFFFFF"/>
                  </a:solidFill>
                  <a:sym typeface="Arial"/>
                </a:endParaRPr>
              </a:p>
            </p:txBody>
          </p:sp>
          <p:sp>
            <p:nvSpPr>
              <p:cNvPr id="66" name="Flowchart: Decision 63">
                <a:extLst>
                  <a:ext uri="{FF2B5EF4-FFF2-40B4-BE49-F238E27FC236}">
                    <a16:creationId xmlns:a16="http://schemas.microsoft.com/office/drawing/2014/main" id="{1266EDC7-2C34-4AEC-9D06-601E6593E7D8}"/>
                  </a:ext>
                </a:extLst>
              </p:cNvPr>
              <p:cNvSpPr/>
              <p:nvPr/>
            </p:nvSpPr>
            <p:spPr>
              <a:xfrm rot="10800000">
                <a:off x="3541638" y="2716248"/>
                <a:ext cx="1800200" cy="431725"/>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ko-KR" altLang="en-US" sz="1400" kern="0">
                  <a:solidFill>
                    <a:srgbClr val="FFFFFF"/>
                  </a:solidFill>
                  <a:sym typeface="Arial"/>
                </a:endParaRPr>
              </a:p>
            </p:txBody>
          </p:sp>
          <p:sp>
            <p:nvSpPr>
              <p:cNvPr id="67" name="Flowchart: Decision 64">
                <a:extLst>
                  <a:ext uri="{FF2B5EF4-FFF2-40B4-BE49-F238E27FC236}">
                    <a16:creationId xmlns:a16="http://schemas.microsoft.com/office/drawing/2014/main" id="{BCCBE599-D06A-40A3-B94B-66FEF2C71EB0}"/>
                  </a:ext>
                </a:extLst>
              </p:cNvPr>
              <p:cNvSpPr/>
              <p:nvPr/>
            </p:nvSpPr>
            <p:spPr>
              <a:xfrm rot="14149742">
                <a:off x="3541637" y="2716249"/>
                <a:ext cx="1800200" cy="431725"/>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ko-KR" altLang="en-US" sz="1400" kern="0">
                  <a:solidFill>
                    <a:srgbClr val="FFFFFF"/>
                  </a:solidFill>
                  <a:sym typeface="Arial"/>
                </a:endParaRPr>
              </a:p>
            </p:txBody>
          </p:sp>
        </p:grpSp>
        <p:sp>
          <p:nvSpPr>
            <p:cNvPr id="64" name="Oval 61">
              <a:extLst>
                <a:ext uri="{FF2B5EF4-FFF2-40B4-BE49-F238E27FC236}">
                  <a16:creationId xmlns:a16="http://schemas.microsoft.com/office/drawing/2014/main" id="{1E541F67-1E9E-43C6-9B75-333F3316026B}"/>
                </a:ext>
              </a:extLst>
            </p:cNvPr>
            <p:cNvSpPr/>
            <p:nvPr/>
          </p:nvSpPr>
          <p:spPr>
            <a:xfrm>
              <a:off x="3978863" y="2302971"/>
              <a:ext cx="1224136" cy="1224136"/>
            </a:xfrm>
            <a:prstGeom prst="ellipse">
              <a:avLst/>
            </a:prstGeom>
            <a:solidFill>
              <a:schemeClr val="bg1"/>
            </a:solidFill>
            <a:ln w="1143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ko-KR" altLang="en-US" sz="1400" kern="0">
                <a:solidFill>
                  <a:srgbClr val="FFFFFF"/>
                </a:solidFill>
                <a:sym typeface="Arial"/>
              </a:endParaRPr>
            </a:p>
          </p:txBody>
        </p:sp>
      </p:grpSp>
      <p:sp>
        <p:nvSpPr>
          <p:cNvPr id="68" name="Oval 54">
            <a:extLst>
              <a:ext uri="{FF2B5EF4-FFF2-40B4-BE49-F238E27FC236}">
                <a16:creationId xmlns:a16="http://schemas.microsoft.com/office/drawing/2014/main" id="{6DBA4B69-2222-4C76-8D07-A80E0B7ABBAB}"/>
              </a:ext>
            </a:extLst>
          </p:cNvPr>
          <p:cNvSpPr/>
          <p:nvPr/>
        </p:nvSpPr>
        <p:spPr>
          <a:xfrm>
            <a:off x="6478957" y="1819277"/>
            <a:ext cx="1075283" cy="1075283"/>
          </a:xfrm>
          <a:prstGeom prst="ellipse">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ko-KR" altLang="en-US" sz="1400" kern="0">
              <a:solidFill>
                <a:srgbClr val="FFFFFF"/>
              </a:solidFill>
              <a:sym typeface="Arial"/>
            </a:endParaRPr>
          </a:p>
        </p:txBody>
      </p:sp>
      <p:sp>
        <p:nvSpPr>
          <p:cNvPr id="69" name="Oval 55">
            <a:extLst>
              <a:ext uri="{FF2B5EF4-FFF2-40B4-BE49-F238E27FC236}">
                <a16:creationId xmlns:a16="http://schemas.microsoft.com/office/drawing/2014/main" id="{4DF64935-D1F0-44EF-A2C3-F99E0992394A}"/>
              </a:ext>
            </a:extLst>
          </p:cNvPr>
          <p:cNvSpPr/>
          <p:nvPr/>
        </p:nvSpPr>
        <p:spPr>
          <a:xfrm>
            <a:off x="7278577" y="3171155"/>
            <a:ext cx="1075283" cy="1075283"/>
          </a:xfrm>
          <a:prstGeom prst="ellipse">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ko-KR" altLang="en-US" sz="1400" kern="0">
              <a:solidFill>
                <a:srgbClr val="FFFFFF"/>
              </a:solidFill>
              <a:sym typeface="Arial"/>
            </a:endParaRPr>
          </a:p>
        </p:txBody>
      </p:sp>
      <p:sp>
        <p:nvSpPr>
          <p:cNvPr id="70" name="Oval 56">
            <a:extLst>
              <a:ext uri="{FF2B5EF4-FFF2-40B4-BE49-F238E27FC236}">
                <a16:creationId xmlns:a16="http://schemas.microsoft.com/office/drawing/2014/main" id="{A979E34C-7B53-4719-89FD-D29D0A31FA1C}"/>
              </a:ext>
            </a:extLst>
          </p:cNvPr>
          <p:cNvSpPr/>
          <p:nvPr/>
        </p:nvSpPr>
        <p:spPr>
          <a:xfrm>
            <a:off x="6478957" y="4524778"/>
            <a:ext cx="1075283" cy="1075283"/>
          </a:xfrm>
          <a:prstGeom prst="ellipse">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ko-KR" altLang="en-US" sz="1400" kern="0" dirty="0">
              <a:solidFill>
                <a:srgbClr val="FFFFFF"/>
              </a:solidFill>
              <a:sym typeface="Arial"/>
            </a:endParaRPr>
          </a:p>
        </p:txBody>
      </p:sp>
      <p:sp>
        <p:nvSpPr>
          <p:cNvPr id="71" name="Oval 57">
            <a:extLst>
              <a:ext uri="{FF2B5EF4-FFF2-40B4-BE49-F238E27FC236}">
                <a16:creationId xmlns:a16="http://schemas.microsoft.com/office/drawing/2014/main" id="{520F69C2-90C8-480E-A5DA-8EE7A6B38660}"/>
              </a:ext>
            </a:extLst>
          </p:cNvPr>
          <p:cNvSpPr/>
          <p:nvPr/>
        </p:nvSpPr>
        <p:spPr>
          <a:xfrm>
            <a:off x="4630592" y="4524778"/>
            <a:ext cx="1075283" cy="1075283"/>
          </a:xfrm>
          <a:prstGeom prst="ellipse">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ko-KR" altLang="en-US" sz="1400" kern="0" dirty="0">
              <a:solidFill>
                <a:srgbClr val="FFFFFF"/>
              </a:solidFill>
              <a:sym typeface="Arial"/>
            </a:endParaRPr>
          </a:p>
        </p:txBody>
      </p:sp>
      <p:sp>
        <p:nvSpPr>
          <p:cNvPr id="72" name="Oval 58">
            <a:extLst>
              <a:ext uri="{FF2B5EF4-FFF2-40B4-BE49-F238E27FC236}">
                <a16:creationId xmlns:a16="http://schemas.microsoft.com/office/drawing/2014/main" id="{5D1C362B-37CA-41F8-A8CA-5F8D7FC7051C}"/>
              </a:ext>
            </a:extLst>
          </p:cNvPr>
          <p:cNvSpPr/>
          <p:nvPr/>
        </p:nvSpPr>
        <p:spPr>
          <a:xfrm>
            <a:off x="3838141" y="3171155"/>
            <a:ext cx="1075283" cy="1075283"/>
          </a:xfrm>
          <a:prstGeom prst="ellipse">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ko-KR" altLang="en-US" sz="1400" kern="0" dirty="0">
              <a:solidFill>
                <a:srgbClr val="FFFFFF"/>
              </a:solidFill>
              <a:sym typeface="Arial"/>
            </a:endParaRPr>
          </a:p>
        </p:txBody>
      </p:sp>
      <p:sp>
        <p:nvSpPr>
          <p:cNvPr id="73" name="Oval 59">
            <a:extLst>
              <a:ext uri="{FF2B5EF4-FFF2-40B4-BE49-F238E27FC236}">
                <a16:creationId xmlns:a16="http://schemas.microsoft.com/office/drawing/2014/main" id="{08772584-3C26-44D5-BDBE-8388A09C97C0}"/>
              </a:ext>
            </a:extLst>
          </p:cNvPr>
          <p:cNvSpPr/>
          <p:nvPr/>
        </p:nvSpPr>
        <p:spPr>
          <a:xfrm>
            <a:off x="4630592" y="1819277"/>
            <a:ext cx="1075283" cy="1075283"/>
          </a:xfrm>
          <a:prstGeom prst="ellipse">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Font typeface="Arial"/>
              <a:buNone/>
            </a:pPr>
            <a:endParaRPr lang="ko-KR" altLang="en-US" sz="1400" kern="0" dirty="0">
              <a:solidFill>
                <a:srgbClr val="FFFFFF"/>
              </a:solidFill>
              <a:sym typeface="Arial"/>
            </a:endParaRPr>
          </a:p>
        </p:txBody>
      </p:sp>
      <p:sp>
        <p:nvSpPr>
          <p:cNvPr id="74" name="Rectangle 130">
            <a:extLst>
              <a:ext uri="{FF2B5EF4-FFF2-40B4-BE49-F238E27FC236}">
                <a16:creationId xmlns:a16="http://schemas.microsoft.com/office/drawing/2014/main" id="{97311D9B-3387-48BB-8EB9-ADEC2B87C96E}"/>
              </a:ext>
            </a:extLst>
          </p:cNvPr>
          <p:cNvSpPr/>
          <p:nvPr/>
        </p:nvSpPr>
        <p:spPr>
          <a:xfrm>
            <a:off x="1112365" y="2766761"/>
            <a:ext cx="402577" cy="404405"/>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000000"/>
              </a:solidFill>
              <a:sym typeface="Arial"/>
            </a:endParaRPr>
          </a:p>
        </p:txBody>
      </p:sp>
      <p:sp>
        <p:nvSpPr>
          <p:cNvPr id="75" name="Rectangle 9">
            <a:extLst>
              <a:ext uri="{FF2B5EF4-FFF2-40B4-BE49-F238E27FC236}">
                <a16:creationId xmlns:a16="http://schemas.microsoft.com/office/drawing/2014/main" id="{735D0492-6104-41BF-98EA-050428A77206}"/>
              </a:ext>
            </a:extLst>
          </p:cNvPr>
          <p:cNvSpPr/>
          <p:nvPr/>
        </p:nvSpPr>
        <p:spPr>
          <a:xfrm>
            <a:off x="5815356" y="3421302"/>
            <a:ext cx="575925" cy="574989"/>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FFFFFF"/>
              </a:solidFill>
              <a:sym typeface="Arial"/>
            </a:endParaRPr>
          </a:p>
        </p:txBody>
      </p:sp>
      <p:sp>
        <p:nvSpPr>
          <p:cNvPr id="76" name="Rounded Rectangle 7">
            <a:extLst>
              <a:ext uri="{FF2B5EF4-FFF2-40B4-BE49-F238E27FC236}">
                <a16:creationId xmlns:a16="http://schemas.microsoft.com/office/drawing/2014/main" id="{356C47C4-019D-4C6E-9418-E3A1041857A9}"/>
              </a:ext>
            </a:extLst>
          </p:cNvPr>
          <p:cNvSpPr/>
          <p:nvPr/>
        </p:nvSpPr>
        <p:spPr>
          <a:xfrm>
            <a:off x="6868666" y="2127206"/>
            <a:ext cx="402791" cy="347603"/>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FFFFFF"/>
              </a:solidFill>
              <a:sym typeface="Arial"/>
            </a:endParaRPr>
          </a:p>
        </p:txBody>
      </p:sp>
      <p:sp>
        <p:nvSpPr>
          <p:cNvPr id="77" name="Round Same Side Corner Rectangle 36">
            <a:extLst>
              <a:ext uri="{FF2B5EF4-FFF2-40B4-BE49-F238E27FC236}">
                <a16:creationId xmlns:a16="http://schemas.microsoft.com/office/drawing/2014/main" id="{DC50861E-832B-4E5D-AF78-A2C4ADDFD4C0}"/>
              </a:ext>
            </a:extLst>
          </p:cNvPr>
          <p:cNvSpPr>
            <a:spLocks noChangeAspect="1"/>
          </p:cNvSpPr>
          <p:nvPr/>
        </p:nvSpPr>
        <p:spPr>
          <a:xfrm>
            <a:off x="6808171" y="4876778"/>
            <a:ext cx="452912" cy="35808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FFFFFF"/>
              </a:solidFill>
              <a:sym typeface="Arial"/>
            </a:endParaRPr>
          </a:p>
        </p:txBody>
      </p:sp>
      <p:sp>
        <p:nvSpPr>
          <p:cNvPr id="78" name="Rounded Rectangle 5">
            <a:extLst>
              <a:ext uri="{FF2B5EF4-FFF2-40B4-BE49-F238E27FC236}">
                <a16:creationId xmlns:a16="http://schemas.microsoft.com/office/drawing/2014/main" id="{70BA3CAC-64E2-4A62-9E74-FF84DC9ADF46}"/>
              </a:ext>
            </a:extLst>
          </p:cNvPr>
          <p:cNvSpPr/>
          <p:nvPr/>
        </p:nvSpPr>
        <p:spPr>
          <a:xfrm flipH="1">
            <a:off x="4949725" y="2190050"/>
            <a:ext cx="440979" cy="36378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FFFFFF"/>
              </a:solidFill>
              <a:sym typeface="Arial"/>
            </a:endParaRPr>
          </a:p>
        </p:txBody>
      </p:sp>
      <p:sp>
        <p:nvSpPr>
          <p:cNvPr id="79" name="Rectangle 130">
            <a:extLst>
              <a:ext uri="{FF2B5EF4-FFF2-40B4-BE49-F238E27FC236}">
                <a16:creationId xmlns:a16="http://schemas.microsoft.com/office/drawing/2014/main" id="{97311D9B-3387-48BB-8EB9-ADEC2B87C96E}"/>
              </a:ext>
            </a:extLst>
          </p:cNvPr>
          <p:cNvSpPr/>
          <p:nvPr/>
        </p:nvSpPr>
        <p:spPr>
          <a:xfrm>
            <a:off x="7614948" y="3501548"/>
            <a:ext cx="402577" cy="404405"/>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000000"/>
              </a:solidFill>
              <a:sym typeface="Arial"/>
            </a:endParaRPr>
          </a:p>
        </p:txBody>
      </p:sp>
      <p:sp>
        <p:nvSpPr>
          <p:cNvPr id="80" name="Freeform 79"/>
          <p:cNvSpPr/>
          <p:nvPr/>
        </p:nvSpPr>
        <p:spPr>
          <a:xfrm>
            <a:off x="4912980" y="4819872"/>
            <a:ext cx="505589" cy="471947"/>
          </a:xfrm>
          <a:custGeom>
            <a:avLst/>
            <a:gdLst>
              <a:gd name="connsiteX0" fmla="*/ 266700 w 3516417"/>
              <a:gd name="connsiteY0" fmla="*/ 3150716 h 4298398"/>
              <a:gd name="connsiteX1" fmla="*/ 167640 w 3516417"/>
              <a:gd name="connsiteY1" fmla="*/ 3249776 h 4298398"/>
              <a:gd name="connsiteX2" fmla="*/ 266700 w 3516417"/>
              <a:gd name="connsiteY2" fmla="*/ 3348836 h 4298398"/>
              <a:gd name="connsiteX3" fmla="*/ 365760 w 3516417"/>
              <a:gd name="connsiteY3" fmla="*/ 3249776 h 4298398"/>
              <a:gd name="connsiteX4" fmla="*/ 266700 w 3516417"/>
              <a:gd name="connsiteY4" fmla="*/ 3150716 h 4298398"/>
              <a:gd name="connsiteX5" fmla="*/ 1115376 w 3516417"/>
              <a:gd name="connsiteY5" fmla="*/ 3006533 h 4298398"/>
              <a:gd name="connsiteX6" fmla="*/ 1314449 w 3516417"/>
              <a:gd name="connsiteY6" fmla="*/ 3063207 h 4298398"/>
              <a:gd name="connsiteX7" fmla="*/ 1781174 w 3516417"/>
              <a:gd name="connsiteY7" fmla="*/ 3239420 h 4298398"/>
              <a:gd name="connsiteX8" fmla="*/ 2185987 w 3516417"/>
              <a:gd name="connsiteY8" fmla="*/ 3163220 h 4298398"/>
              <a:gd name="connsiteX9" fmla="*/ 2300287 w 3516417"/>
              <a:gd name="connsiteY9" fmla="*/ 3515645 h 4298398"/>
              <a:gd name="connsiteX10" fmla="*/ 1950243 w 3516417"/>
              <a:gd name="connsiteY10" fmla="*/ 3596607 h 4298398"/>
              <a:gd name="connsiteX11" fmla="*/ 1743074 w 3516417"/>
              <a:gd name="connsiteY11" fmla="*/ 3618039 h 4298398"/>
              <a:gd name="connsiteX12" fmla="*/ 1495424 w 3516417"/>
              <a:gd name="connsiteY12" fmla="*/ 3553745 h 4298398"/>
              <a:gd name="connsiteX13" fmla="*/ 1514474 w 3516417"/>
              <a:gd name="connsiteY13" fmla="*/ 3641851 h 4298398"/>
              <a:gd name="connsiteX14" fmla="*/ 2069306 w 3516417"/>
              <a:gd name="connsiteY14" fmla="*/ 3672808 h 4298398"/>
              <a:gd name="connsiteX15" fmla="*/ 2486025 w 3516417"/>
              <a:gd name="connsiteY15" fmla="*/ 3575176 h 4298398"/>
              <a:gd name="connsiteX16" fmla="*/ 3231355 w 3516417"/>
              <a:gd name="connsiteY16" fmla="*/ 3206083 h 4298398"/>
              <a:gd name="connsiteX17" fmla="*/ 3284219 w 3516417"/>
              <a:gd name="connsiteY17" fmla="*/ 3506120 h 4298398"/>
              <a:gd name="connsiteX18" fmla="*/ 2717481 w 3516417"/>
              <a:gd name="connsiteY18" fmla="*/ 3901408 h 4298398"/>
              <a:gd name="connsiteX19" fmla="*/ 2224087 w 3516417"/>
              <a:gd name="connsiteY19" fmla="*/ 4134771 h 4298398"/>
              <a:gd name="connsiteX20" fmla="*/ 1781175 w 3516417"/>
              <a:gd name="connsiteY20" fmla="*/ 4253832 h 4298398"/>
              <a:gd name="connsiteX21" fmla="*/ 1119188 w 3516417"/>
              <a:gd name="connsiteY21" fmla="*/ 4225257 h 4298398"/>
              <a:gd name="connsiteX22" fmla="*/ 675107 w 3516417"/>
              <a:gd name="connsiteY22" fmla="*/ 4136675 h 4298398"/>
              <a:gd name="connsiteX23" fmla="*/ 662725 w 3516417"/>
              <a:gd name="connsiteY23" fmla="*/ 3207035 h 4298398"/>
              <a:gd name="connsiteX24" fmla="*/ 959166 w 3516417"/>
              <a:gd name="connsiteY24" fmla="*/ 3049872 h 4298398"/>
              <a:gd name="connsiteX25" fmla="*/ 1115376 w 3516417"/>
              <a:gd name="connsiteY25" fmla="*/ 3006533 h 4298398"/>
              <a:gd name="connsiteX26" fmla="*/ 88902 w 3516417"/>
              <a:gd name="connsiteY26" fmla="*/ 3005800 h 4298398"/>
              <a:gd name="connsiteX27" fmla="*/ 444498 w 3516417"/>
              <a:gd name="connsiteY27" fmla="*/ 3005800 h 4298398"/>
              <a:gd name="connsiteX28" fmla="*/ 533400 w 3516417"/>
              <a:gd name="connsiteY28" fmla="*/ 3094702 h 4298398"/>
              <a:gd name="connsiteX29" fmla="*/ 533400 w 3516417"/>
              <a:gd name="connsiteY29" fmla="*/ 4209496 h 4298398"/>
              <a:gd name="connsiteX30" fmla="*/ 444498 w 3516417"/>
              <a:gd name="connsiteY30" fmla="*/ 4298398 h 4298398"/>
              <a:gd name="connsiteX31" fmla="*/ 88902 w 3516417"/>
              <a:gd name="connsiteY31" fmla="*/ 4298398 h 4298398"/>
              <a:gd name="connsiteX32" fmla="*/ 0 w 3516417"/>
              <a:gd name="connsiteY32" fmla="*/ 4209496 h 4298398"/>
              <a:gd name="connsiteX33" fmla="*/ 0 w 3516417"/>
              <a:gd name="connsiteY33" fmla="*/ 3094702 h 4298398"/>
              <a:gd name="connsiteX34" fmla="*/ 88902 w 3516417"/>
              <a:gd name="connsiteY34" fmla="*/ 3005800 h 4298398"/>
              <a:gd name="connsiteX35" fmla="*/ 2070100 w 3516417"/>
              <a:gd name="connsiteY35" fmla="*/ 1410619 h 4298398"/>
              <a:gd name="connsiteX36" fmla="*/ 2365375 w 3516417"/>
              <a:gd name="connsiteY36" fmla="*/ 1642395 h 4298398"/>
              <a:gd name="connsiteX37" fmla="*/ 2367914 w 3516417"/>
              <a:gd name="connsiteY37" fmla="*/ 1886236 h 4298398"/>
              <a:gd name="connsiteX38" fmla="*/ 2171064 w 3516417"/>
              <a:gd name="connsiteY38" fmla="*/ 2116110 h 4298398"/>
              <a:gd name="connsiteX39" fmla="*/ 1440179 w 3516417"/>
              <a:gd name="connsiteY39" fmla="*/ 2122460 h 4298398"/>
              <a:gd name="connsiteX40" fmla="*/ 1275079 w 3516417"/>
              <a:gd name="connsiteY40" fmla="*/ 1613186 h 4298398"/>
              <a:gd name="connsiteX41" fmla="*/ 1581150 w 3516417"/>
              <a:gd name="connsiteY41" fmla="*/ 1423320 h 4298398"/>
              <a:gd name="connsiteX42" fmla="*/ 2070100 w 3516417"/>
              <a:gd name="connsiteY42" fmla="*/ 1410619 h 4298398"/>
              <a:gd name="connsiteX43" fmla="*/ 3082980 w 3516417"/>
              <a:gd name="connsiteY43" fmla="*/ 903490 h 4298398"/>
              <a:gd name="connsiteX44" fmla="*/ 3198012 w 3516417"/>
              <a:gd name="connsiteY44" fmla="*/ 987268 h 4298398"/>
              <a:gd name="connsiteX45" fmla="*/ 3458362 w 3516417"/>
              <a:gd name="connsiteY45" fmla="*/ 1383508 h 4298398"/>
              <a:gd name="connsiteX46" fmla="*/ 3434232 w 3516417"/>
              <a:gd name="connsiteY46" fmla="*/ 1535908 h 4298398"/>
              <a:gd name="connsiteX47" fmla="*/ 3233599 w 3516417"/>
              <a:gd name="connsiteY47" fmla="*/ 1536942 h 4298398"/>
              <a:gd name="connsiteX48" fmla="*/ 3202045 w 3516417"/>
              <a:gd name="connsiteY48" fmla="*/ 1685542 h 4298398"/>
              <a:gd name="connsiteX49" fmla="*/ 1783686 w 3516417"/>
              <a:gd name="connsiteY49" fmla="*/ 2828433 h 4298398"/>
              <a:gd name="connsiteX50" fmla="*/ 749451 w 3516417"/>
              <a:gd name="connsiteY50" fmla="*/ 2355692 h 4298398"/>
              <a:gd name="connsiteX51" fmla="*/ 810411 w 3516417"/>
              <a:gd name="connsiteY51" fmla="*/ 1954372 h 4298398"/>
              <a:gd name="connsiteX52" fmla="*/ 2887103 w 3516417"/>
              <a:gd name="connsiteY52" fmla="*/ 1726135 h 4298398"/>
              <a:gd name="connsiteX53" fmla="*/ 2919214 w 3516417"/>
              <a:gd name="connsiteY53" fmla="*/ 1538563 h 4298398"/>
              <a:gd name="connsiteX54" fmla="*/ 2818282 w 3516417"/>
              <a:gd name="connsiteY54" fmla="*/ 1539083 h 4298398"/>
              <a:gd name="connsiteX55" fmla="*/ 2715412 w 3516417"/>
              <a:gd name="connsiteY55" fmla="*/ 1401923 h 4298398"/>
              <a:gd name="connsiteX56" fmla="*/ 2991637 w 3516417"/>
              <a:gd name="connsiteY56" fmla="*/ 980918 h 4298398"/>
              <a:gd name="connsiteX57" fmla="*/ 3082980 w 3516417"/>
              <a:gd name="connsiteY57" fmla="*/ 903490 h 4298398"/>
              <a:gd name="connsiteX58" fmla="*/ 1817632 w 3516417"/>
              <a:gd name="connsiteY58" fmla="*/ 662590 h 4298398"/>
              <a:gd name="connsiteX59" fmla="*/ 2183392 w 3516417"/>
              <a:gd name="connsiteY59" fmla="*/ 1028350 h 4298398"/>
              <a:gd name="connsiteX60" fmla="*/ 1817632 w 3516417"/>
              <a:gd name="connsiteY60" fmla="*/ 1394110 h 4298398"/>
              <a:gd name="connsiteX61" fmla="*/ 1451872 w 3516417"/>
              <a:gd name="connsiteY61" fmla="*/ 1028350 h 4298398"/>
              <a:gd name="connsiteX62" fmla="*/ 1817632 w 3516417"/>
              <a:gd name="connsiteY62" fmla="*/ 662590 h 4298398"/>
              <a:gd name="connsiteX63" fmla="*/ 1866445 w 3516417"/>
              <a:gd name="connsiteY63" fmla="*/ 478 h 4298398"/>
              <a:gd name="connsiteX64" fmla="*/ 2900680 w 3516417"/>
              <a:gd name="connsiteY64" fmla="*/ 473219 h 4298398"/>
              <a:gd name="connsiteX65" fmla="*/ 2839720 w 3516417"/>
              <a:gd name="connsiteY65" fmla="*/ 874539 h 4298398"/>
              <a:gd name="connsiteX66" fmla="*/ 763028 w 3516417"/>
              <a:gd name="connsiteY66" fmla="*/ 1102776 h 4298398"/>
              <a:gd name="connsiteX67" fmla="*/ 730917 w 3516417"/>
              <a:gd name="connsiteY67" fmla="*/ 1290348 h 4298398"/>
              <a:gd name="connsiteX68" fmla="*/ 831849 w 3516417"/>
              <a:gd name="connsiteY68" fmla="*/ 1289828 h 4298398"/>
              <a:gd name="connsiteX69" fmla="*/ 934719 w 3516417"/>
              <a:gd name="connsiteY69" fmla="*/ 1426988 h 4298398"/>
              <a:gd name="connsiteX70" fmla="*/ 658494 w 3516417"/>
              <a:gd name="connsiteY70" fmla="*/ 1847993 h 4298398"/>
              <a:gd name="connsiteX71" fmla="*/ 452119 w 3516417"/>
              <a:gd name="connsiteY71" fmla="*/ 1841643 h 4298398"/>
              <a:gd name="connsiteX72" fmla="*/ 191769 w 3516417"/>
              <a:gd name="connsiteY72" fmla="*/ 1445403 h 4298398"/>
              <a:gd name="connsiteX73" fmla="*/ 215899 w 3516417"/>
              <a:gd name="connsiteY73" fmla="*/ 1293003 h 4298398"/>
              <a:gd name="connsiteX74" fmla="*/ 416532 w 3516417"/>
              <a:gd name="connsiteY74" fmla="*/ 1291969 h 4298398"/>
              <a:gd name="connsiteX75" fmla="*/ 448086 w 3516417"/>
              <a:gd name="connsiteY75" fmla="*/ 1143369 h 4298398"/>
              <a:gd name="connsiteX76" fmla="*/ 1866445 w 3516417"/>
              <a:gd name="connsiteY76" fmla="*/ 478 h 429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516417" h="4298398">
                <a:moveTo>
                  <a:pt x="266700" y="3150716"/>
                </a:moveTo>
                <a:cubicBezTo>
                  <a:pt x="211991" y="3150716"/>
                  <a:pt x="167640" y="3195067"/>
                  <a:pt x="167640" y="3249776"/>
                </a:cubicBezTo>
                <a:cubicBezTo>
                  <a:pt x="167640" y="3304485"/>
                  <a:pt x="211991" y="3348836"/>
                  <a:pt x="266700" y="3348836"/>
                </a:cubicBezTo>
                <a:cubicBezTo>
                  <a:pt x="321409" y="3348836"/>
                  <a:pt x="365760" y="3304485"/>
                  <a:pt x="365760" y="3249776"/>
                </a:cubicBezTo>
                <a:cubicBezTo>
                  <a:pt x="365760" y="3195067"/>
                  <a:pt x="321409" y="3150716"/>
                  <a:pt x="266700" y="3150716"/>
                </a:cubicBezTo>
                <a:close/>
                <a:moveTo>
                  <a:pt x="1115376" y="3006533"/>
                </a:moveTo>
                <a:cubicBezTo>
                  <a:pt x="1162684" y="3002406"/>
                  <a:pt x="1217135" y="3014947"/>
                  <a:pt x="1314449" y="3063207"/>
                </a:cubicBezTo>
                <a:lnTo>
                  <a:pt x="1781174" y="3239420"/>
                </a:lnTo>
                <a:lnTo>
                  <a:pt x="2185987" y="3163220"/>
                </a:lnTo>
                <a:cubicBezTo>
                  <a:pt x="2466974" y="3066383"/>
                  <a:pt x="2659856" y="3443415"/>
                  <a:pt x="2300287" y="3515645"/>
                </a:cubicBezTo>
                <a:lnTo>
                  <a:pt x="1950243" y="3596607"/>
                </a:lnTo>
                <a:cubicBezTo>
                  <a:pt x="1857374" y="3618039"/>
                  <a:pt x="1814511" y="3627564"/>
                  <a:pt x="1743074" y="3618039"/>
                </a:cubicBezTo>
                <a:lnTo>
                  <a:pt x="1495424" y="3553745"/>
                </a:lnTo>
                <a:cubicBezTo>
                  <a:pt x="1412081" y="3533901"/>
                  <a:pt x="1414462" y="3606926"/>
                  <a:pt x="1514474" y="3641851"/>
                </a:cubicBezTo>
                <a:cubicBezTo>
                  <a:pt x="1732756" y="3711701"/>
                  <a:pt x="1874837" y="3717258"/>
                  <a:pt x="2069306" y="3672808"/>
                </a:cubicBezTo>
                <a:lnTo>
                  <a:pt x="2486025" y="3575176"/>
                </a:lnTo>
                <a:lnTo>
                  <a:pt x="3231355" y="3206083"/>
                </a:lnTo>
                <a:cubicBezTo>
                  <a:pt x="3334701" y="3153695"/>
                  <a:pt x="3590448" y="3315620"/>
                  <a:pt x="3284219" y="3506120"/>
                </a:cubicBezTo>
                <a:lnTo>
                  <a:pt x="2717481" y="3901408"/>
                </a:lnTo>
                <a:lnTo>
                  <a:pt x="2224087" y="4134771"/>
                </a:lnTo>
                <a:cubicBezTo>
                  <a:pt x="2028825" y="4226845"/>
                  <a:pt x="1947862" y="4242720"/>
                  <a:pt x="1781175" y="4253832"/>
                </a:cubicBezTo>
                <a:lnTo>
                  <a:pt x="1119188" y="4225257"/>
                </a:lnTo>
                <a:lnTo>
                  <a:pt x="675107" y="4136675"/>
                </a:lnTo>
                <a:lnTo>
                  <a:pt x="662725" y="3207035"/>
                </a:lnTo>
                <a:lnTo>
                  <a:pt x="959166" y="3049872"/>
                </a:lnTo>
                <a:cubicBezTo>
                  <a:pt x="1027905" y="3031457"/>
                  <a:pt x="1068069" y="3010661"/>
                  <a:pt x="1115376" y="3006533"/>
                </a:cubicBezTo>
                <a:close/>
                <a:moveTo>
                  <a:pt x="88902" y="3005800"/>
                </a:moveTo>
                <a:lnTo>
                  <a:pt x="444498" y="3005800"/>
                </a:lnTo>
                <a:cubicBezTo>
                  <a:pt x="493597" y="3005800"/>
                  <a:pt x="533400" y="3045603"/>
                  <a:pt x="533400" y="3094702"/>
                </a:cubicBezTo>
                <a:lnTo>
                  <a:pt x="533400" y="4209496"/>
                </a:lnTo>
                <a:cubicBezTo>
                  <a:pt x="533400" y="4258595"/>
                  <a:pt x="493597" y="4298398"/>
                  <a:pt x="444498" y="4298398"/>
                </a:cubicBezTo>
                <a:lnTo>
                  <a:pt x="88902" y="4298398"/>
                </a:lnTo>
                <a:cubicBezTo>
                  <a:pt x="39803" y="4298398"/>
                  <a:pt x="0" y="4258595"/>
                  <a:pt x="0" y="4209496"/>
                </a:cubicBezTo>
                <a:lnTo>
                  <a:pt x="0" y="3094702"/>
                </a:lnTo>
                <a:cubicBezTo>
                  <a:pt x="0" y="3045603"/>
                  <a:pt x="39803" y="3005800"/>
                  <a:pt x="88902" y="3005800"/>
                </a:cubicBezTo>
                <a:close/>
                <a:moveTo>
                  <a:pt x="2070100" y="1410619"/>
                </a:moveTo>
                <a:cubicBezTo>
                  <a:pt x="2263775" y="1437078"/>
                  <a:pt x="2359025" y="1527036"/>
                  <a:pt x="2365375" y="1642395"/>
                </a:cubicBezTo>
                <a:cubicBezTo>
                  <a:pt x="2366221" y="1723675"/>
                  <a:pt x="2367068" y="1804956"/>
                  <a:pt x="2367914" y="1886236"/>
                </a:cubicBezTo>
                <a:cubicBezTo>
                  <a:pt x="2343572" y="2051761"/>
                  <a:pt x="2331931" y="2106160"/>
                  <a:pt x="2171064" y="2116110"/>
                </a:cubicBezTo>
                <a:cubicBezTo>
                  <a:pt x="1930611" y="2139393"/>
                  <a:pt x="1690157" y="2130927"/>
                  <a:pt x="1440179" y="2122460"/>
                </a:cubicBezTo>
                <a:cubicBezTo>
                  <a:pt x="1296246" y="2112510"/>
                  <a:pt x="1234862" y="1988261"/>
                  <a:pt x="1275079" y="1613186"/>
                </a:cubicBezTo>
                <a:cubicBezTo>
                  <a:pt x="1299844" y="1508622"/>
                  <a:pt x="1416685" y="1410409"/>
                  <a:pt x="1581150" y="1423320"/>
                </a:cubicBezTo>
                <a:cubicBezTo>
                  <a:pt x="1794933" y="1555611"/>
                  <a:pt x="1929342" y="1510103"/>
                  <a:pt x="2070100" y="1410619"/>
                </a:cubicBezTo>
                <a:close/>
                <a:moveTo>
                  <a:pt x="3082980" y="903490"/>
                </a:moveTo>
                <a:cubicBezTo>
                  <a:pt x="3128145" y="897310"/>
                  <a:pt x="3164939" y="942289"/>
                  <a:pt x="3198012" y="987268"/>
                </a:cubicBezTo>
                <a:lnTo>
                  <a:pt x="3458362" y="1383508"/>
                </a:lnTo>
                <a:cubicBezTo>
                  <a:pt x="3558269" y="1492516"/>
                  <a:pt x="3515300" y="1538025"/>
                  <a:pt x="3434232" y="1535908"/>
                </a:cubicBezTo>
                <a:lnTo>
                  <a:pt x="3233599" y="1536942"/>
                </a:lnTo>
                <a:lnTo>
                  <a:pt x="3202045" y="1685542"/>
                </a:lnTo>
                <a:cubicBezTo>
                  <a:pt x="2984280" y="2559523"/>
                  <a:pt x="2355354" y="2842233"/>
                  <a:pt x="1783686" y="2828433"/>
                </a:cubicBezTo>
                <a:cubicBezTo>
                  <a:pt x="1312901" y="2817069"/>
                  <a:pt x="880949" y="2604612"/>
                  <a:pt x="749451" y="2355692"/>
                </a:cubicBezTo>
                <a:cubicBezTo>
                  <a:pt x="655471" y="2206679"/>
                  <a:pt x="698651" y="2080525"/>
                  <a:pt x="810411" y="1954372"/>
                </a:cubicBezTo>
                <a:cubicBezTo>
                  <a:pt x="1225542" y="2802097"/>
                  <a:pt x="2625171" y="2732297"/>
                  <a:pt x="2887103" y="1726135"/>
                </a:cubicBezTo>
                <a:lnTo>
                  <a:pt x="2919214" y="1538563"/>
                </a:lnTo>
                <a:lnTo>
                  <a:pt x="2818282" y="1539083"/>
                </a:lnTo>
                <a:cubicBezTo>
                  <a:pt x="2643234" y="1548396"/>
                  <a:pt x="2661860" y="1487860"/>
                  <a:pt x="2715412" y="1401923"/>
                </a:cubicBezTo>
                <a:lnTo>
                  <a:pt x="2991637" y="980918"/>
                </a:lnTo>
                <a:cubicBezTo>
                  <a:pt x="3025768" y="929324"/>
                  <a:pt x="3055881" y="907199"/>
                  <a:pt x="3082980" y="903490"/>
                </a:cubicBezTo>
                <a:close/>
                <a:moveTo>
                  <a:pt x="1817632" y="662590"/>
                </a:moveTo>
                <a:cubicBezTo>
                  <a:pt x="2019636" y="662590"/>
                  <a:pt x="2183392" y="826346"/>
                  <a:pt x="2183392" y="1028350"/>
                </a:cubicBezTo>
                <a:cubicBezTo>
                  <a:pt x="2183392" y="1230354"/>
                  <a:pt x="2019636" y="1394110"/>
                  <a:pt x="1817632" y="1394110"/>
                </a:cubicBezTo>
                <a:cubicBezTo>
                  <a:pt x="1615628" y="1394110"/>
                  <a:pt x="1451872" y="1230354"/>
                  <a:pt x="1451872" y="1028350"/>
                </a:cubicBezTo>
                <a:cubicBezTo>
                  <a:pt x="1451872" y="826346"/>
                  <a:pt x="1615628" y="662590"/>
                  <a:pt x="1817632" y="662590"/>
                </a:cubicBezTo>
                <a:close/>
                <a:moveTo>
                  <a:pt x="1866445" y="478"/>
                </a:moveTo>
                <a:cubicBezTo>
                  <a:pt x="2337230" y="11842"/>
                  <a:pt x="2769182" y="224299"/>
                  <a:pt x="2900680" y="473219"/>
                </a:cubicBezTo>
                <a:cubicBezTo>
                  <a:pt x="2994660" y="622232"/>
                  <a:pt x="2951480" y="748386"/>
                  <a:pt x="2839720" y="874539"/>
                </a:cubicBezTo>
                <a:cubicBezTo>
                  <a:pt x="2424589" y="26814"/>
                  <a:pt x="1024960" y="96614"/>
                  <a:pt x="763028" y="1102776"/>
                </a:cubicBezTo>
                <a:lnTo>
                  <a:pt x="730917" y="1290348"/>
                </a:lnTo>
                <a:lnTo>
                  <a:pt x="831849" y="1289828"/>
                </a:lnTo>
                <a:cubicBezTo>
                  <a:pt x="1006897" y="1280515"/>
                  <a:pt x="988271" y="1341051"/>
                  <a:pt x="934719" y="1426988"/>
                </a:cubicBezTo>
                <a:lnTo>
                  <a:pt x="658494" y="1847993"/>
                </a:lnTo>
                <a:cubicBezTo>
                  <a:pt x="567477" y="1985576"/>
                  <a:pt x="505036" y="1913610"/>
                  <a:pt x="452119" y="1841643"/>
                </a:cubicBezTo>
                <a:lnTo>
                  <a:pt x="191769" y="1445403"/>
                </a:lnTo>
                <a:cubicBezTo>
                  <a:pt x="91862" y="1336395"/>
                  <a:pt x="134831" y="1290886"/>
                  <a:pt x="215899" y="1293003"/>
                </a:cubicBezTo>
                <a:lnTo>
                  <a:pt x="416532" y="1291969"/>
                </a:lnTo>
                <a:lnTo>
                  <a:pt x="448086" y="1143369"/>
                </a:lnTo>
                <a:cubicBezTo>
                  <a:pt x="665851" y="269388"/>
                  <a:pt x="1294777" y="-13322"/>
                  <a:pt x="1866445" y="47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buClr>
                <a:srgbClr val="000000"/>
              </a:buClr>
              <a:buFont typeface="Arial"/>
              <a:buNone/>
            </a:pPr>
            <a:endParaRPr lang="en-US" sz="1400" kern="0">
              <a:solidFill>
                <a:srgbClr val="FFFFFF"/>
              </a:solidFill>
              <a:latin typeface="Arial" panose="020B0604020202020204" pitchFamily="34" charset="0"/>
              <a:cs typeface="Arial" panose="020B0604020202020204" pitchFamily="34" charset="0"/>
              <a:sym typeface="Arial"/>
            </a:endParaRPr>
          </a:p>
        </p:txBody>
      </p:sp>
      <p:sp>
        <p:nvSpPr>
          <p:cNvPr id="81" name="Freeform 80"/>
          <p:cNvSpPr/>
          <p:nvPr/>
        </p:nvSpPr>
        <p:spPr>
          <a:xfrm>
            <a:off x="4136377" y="3515766"/>
            <a:ext cx="478808" cy="374667"/>
          </a:xfrm>
          <a:custGeom>
            <a:avLst/>
            <a:gdLst>
              <a:gd name="connsiteX0" fmla="*/ 622929 w 820386"/>
              <a:gd name="connsiteY0" fmla="*/ 739419 h 863928"/>
              <a:gd name="connsiteX1" fmla="*/ 726814 w 820386"/>
              <a:gd name="connsiteY1" fmla="*/ 739419 h 863928"/>
              <a:gd name="connsiteX2" fmla="*/ 789069 w 820386"/>
              <a:gd name="connsiteY2" fmla="*/ 801674 h 863928"/>
              <a:gd name="connsiteX3" fmla="*/ 789068 w 820386"/>
              <a:gd name="connsiteY3" fmla="*/ 863928 h 863928"/>
              <a:gd name="connsiteX4" fmla="*/ 560674 w 820386"/>
              <a:gd name="connsiteY4" fmla="*/ 863928 h 863928"/>
              <a:gd name="connsiteX5" fmla="*/ 560674 w 820386"/>
              <a:gd name="connsiteY5" fmla="*/ 801674 h 863928"/>
              <a:gd name="connsiteX6" fmla="*/ 622929 w 820386"/>
              <a:gd name="connsiteY6" fmla="*/ 739419 h 863928"/>
              <a:gd name="connsiteX7" fmla="*/ 386896 w 820386"/>
              <a:gd name="connsiteY7" fmla="*/ 739419 h 863928"/>
              <a:gd name="connsiteX8" fmla="*/ 490781 w 820386"/>
              <a:gd name="connsiteY8" fmla="*/ 739419 h 863928"/>
              <a:gd name="connsiteX9" fmla="*/ 553036 w 820386"/>
              <a:gd name="connsiteY9" fmla="*/ 801674 h 863928"/>
              <a:gd name="connsiteX10" fmla="*/ 553035 w 820386"/>
              <a:gd name="connsiteY10" fmla="*/ 863928 h 863928"/>
              <a:gd name="connsiteX11" fmla="*/ 324641 w 820386"/>
              <a:gd name="connsiteY11" fmla="*/ 863928 h 863928"/>
              <a:gd name="connsiteX12" fmla="*/ 324641 w 820386"/>
              <a:gd name="connsiteY12" fmla="*/ 801674 h 863928"/>
              <a:gd name="connsiteX13" fmla="*/ 386896 w 820386"/>
              <a:gd name="connsiteY13" fmla="*/ 739419 h 863928"/>
              <a:gd name="connsiteX14" fmla="*/ 674948 w 820386"/>
              <a:gd name="connsiteY14" fmla="*/ 570359 h 863928"/>
              <a:gd name="connsiteX15" fmla="*/ 739907 w 820386"/>
              <a:gd name="connsiteY15" fmla="*/ 638584 h 863928"/>
              <a:gd name="connsiteX16" fmla="*/ 672771 w 820386"/>
              <a:gd name="connsiteY16" fmla="*/ 727494 h 863928"/>
              <a:gd name="connsiteX17" fmla="*/ 609989 w 820386"/>
              <a:gd name="connsiteY17" fmla="*/ 646205 h 863928"/>
              <a:gd name="connsiteX18" fmla="*/ 674948 w 820386"/>
              <a:gd name="connsiteY18" fmla="*/ 570359 h 863928"/>
              <a:gd name="connsiteX19" fmla="*/ 438915 w 820386"/>
              <a:gd name="connsiteY19" fmla="*/ 570359 h 863928"/>
              <a:gd name="connsiteX20" fmla="*/ 503874 w 820386"/>
              <a:gd name="connsiteY20" fmla="*/ 638584 h 863928"/>
              <a:gd name="connsiteX21" fmla="*/ 436738 w 820386"/>
              <a:gd name="connsiteY21" fmla="*/ 727494 h 863928"/>
              <a:gd name="connsiteX22" fmla="*/ 373956 w 820386"/>
              <a:gd name="connsiteY22" fmla="*/ 646205 h 863928"/>
              <a:gd name="connsiteX23" fmla="*/ 438915 w 820386"/>
              <a:gd name="connsiteY23" fmla="*/ 570359 h 863928"/>
              <a:gd name="connsiteX24" fmla="*/ 217879 w 820386"/>
              <a:gd name="connsiteY24" fmla="*/ 159910 h 863928"/>
              <a:gd name="connsiteX25" fmla="*/ 282838 w 820386"/>
              <a:gd name="connsiteY25" fmla="*/ 228135 h 863928"/>
              <a:gd name="connsiteX26" fmla="*/ 215702 w 820386"/>
              <a:gd name="connsiteY26" fmla="*/ 317046 h 863928"/>
              <a:gd name="connsiteX27" fmla="*/ 152920 w 820386"/>
              <a:gd name="connsiteY27" fmla="*/ 235756 h 863928"/>
              <a:gd name="connsiteX28" fmla="*/ 217879 w 820386"/>
              <a:gd name="connsiteY28" fmla="*/ 159910 h 863928"/>
              <a:gd name="connsiteX29" fmla="*/ 35392 w 820386"/>
              <a:gd name="connsiteY29" fmla="*/ 0 h 863928"/>
              <a:gd name="connsiteX30" fmla="*/ 784994 w 820386"/>
              <a:gd name="connsiteY30" fmla="*/ 0 h 863928"/>
              <a:gd name="connsiteX31" fmla="*/ 820386 w 820386"/>
              <a:gd name="connsiteY31" fmla="*/ 35392 h 863928"/>
              <a:gd name="connsiteX32" fmla="*/ 820386 w 820386"/>
              <a:gd name="connsiteY32" fmla="*/ 497783 h 863928"/>
              <a:gd name="connsiteX33" fmla="*/ 784994 w 820386"/>
              <a:gd name="connsiteY33" fmla="*/ 533176 h 863928"/>
              <a:gd name="connsiteX34" fmla="*/ 337014 w 820386"/>
              <a:gd name="connsiteY34" fmla="*/ 533176 h 863928"/>
              <a:gd name="connsiteX35" fmla="*/ 339595 w 820386"/>
              <a:gd name="connsiteY35" fmla="*/ 478942 h 863928"/>
              <a:gd name="connsiteX36" fmla="*/ 754005 w 820386"/>
              <a:gd name="connsiteY36" fmla="*/ 478942 h 863928"/>
              <a:gd name="connsiteX37" fmla="*/ 766916 w 820386"/>
              <a:gd name="connsiteY37" fmla="*/ 466030 h 863928"/>
              <a:gd name="connsiteX38" fmla="*/ 766916 w 820386"/>
              <a:gd name="connsiteY38" fmla="*/ 67145 h 863928"/>
              <a:gd name="connsiteX39" fmla="*/ 754005 w 820386"/>
              <a:gd name="connsiteY39" fmla="*/ 54234 h 863928"/>
              <a:gd name="connsiteX40" fmla="*/ 66381 w 820386"/>
              <a:gd name="connsiteY40" fmla="*/ 54234 h 863928"/>
              <a:gd name="connsiteX41" fmla="*/ 53470 w 820386"/>
              <a:gd name="connsiteY41" fmla="*/ 67145 h 863928"/>
              <a:gd name="connsiteX42" fmla="*/ 53470 w 820386"/>
              <a:gd name="connsiteY42" fmla="*/ 466030 h 863928"/>
              <a:gd name="connsiteX43" fmla="*/ 66381 w 820386"/>
              <a:gd name="connsiteY43" fmla="*/ 478942 h 863928"/>
              <a:gd name="connsiteX44" fmla="*/ 89024 w 820386"/>
              <a:gd name="connsiteY44" fmla="*/ 478942 h 863928"/>
              <a:gd name="connsiteX45" fmla="*/ 89024 w 820386"/>
              <a:gd name="connsiteY45" fmla="*/ 420135 h 863928"/>
              <a:gd name="connsiteX46" fmla="*/ 163050 w 820386"/>
              <a:gd name="connsiteY46" fmla="*/ 349618 h 863928"/>
              <a:gd name="connsiteX47" fmla="*/ 165592 w 820386"/>
              <a:gd name="connsiteY47" fmla="*/ 349500 h 863928"/>
              <a:gd name="connsiteX48" fmla="*/ 189491 w 820386"/>
              <a:gd name="connsiteY48" fmla="*/ 410262 h 863928"/>
              <a:gd name="connsiteX49" fmla="*/ 205142 w 820386"/>
              <a:gd name="connsiteY49" fmla="*/ 410262 h 863928"/>
              <a:gd name="connsiteX50" fmla="*/ 205142 w 820386"/>
              <a:gd name="connsiteY50" fmla="*/ 349809 h 863928"/>
              <a:gd name="connsiteX51" fmla="*/ 229231 w 820386"/>
              <a:gd name="connsiteY51" fmla="*/ 349809 h 863928"/>
              <a:gd name="connsiteX52" fmla="*/ 229231 w 820386"/>
              <a:gd name="connsiteY52" fmla="*/ 410262 h 863928"/>
              <a:gd name="connsiteX53" fmla="*/ 244882 w 820386"/>
              <a:gd name="connsiteY53" fmla="*/ 410262 h 863928"/>
              <a:gd name="connsiteX54" fmla="*/ 268001 w 820386"/>
              <a:gd name="connsiteY54" fmla="*/ 347034 h 863928"/>
              <a:gd name="connsiteX55" fmla="*/ 455921 w 820386"/>
              <a:gd name="connsiteY55" fmla="*/ 330910 h 863928"/>
              <a:gd name="connsiteX56" fmla="*/ 476718 w 820386"/>
              <a:gd name="connsiteY56" fmla="*/ 378256 h 863928"/>
              <a:gd name="connsiteX57" fmla="*/ 309501 w 820386"/>
              <a:gd name="connsiteY57" fmla="*/ 444137 h 863928"/>
              <a:gd name="connsiteX58" fmla="*/ 291922 w 820386"/>
              <a:gd name="connsiteY58" fmla="*/ 824847 h 863928"/>
              <a:gd name="connsiteX59" fmla="*/ 264128 w 820386"/>
              <a:gd name="connsiteY59" fmla="*/ 845971 h 863928"/>
              <a:gd name="connsiteX60" fmla="*/ 175557 w 820386"/>
              <a:gd name="connsiteY60" fmla="*/ 845971 h 863928"/>
              <a:gd name="connsiteX61" fmla="*/ 148134 w 820386"/>
              <a:gd name="connsiteY61" fmla="*/ 820400 h 863928"/>
              <a:gd name="connsiteX62" fmla="*/ 137386 w 820386"/>
              <a:gd name="connsiteY62" fmla="*/ 641934 h 863928"/>
              <a:gd name="connsiteX63" fmla="*/ 89024 w 820386"/>
              <a:gd name="connsiteY63" fmla="*/ 607469 h 863928"/>
              <a:gd name="connsiteX64" fmla="*/ 89024 w 820386"/>
              <a:gd name="connsiteY64" fmla="*/ 533176 h 863928"/>
              <a:gd name="connsiteX65" fmla="*/ 35392 w 820386"/>
              <a:gd name="connsiteY65" fmla="*/ 533176 h 863928"/>
              <a:gd name="connsiteX66" fmla="*/ 0 w 820386"/>
              <a:gd name="connsiteY66" fmla="*/ 497783 h 863928"/>
              <a:gd name="connsiteX67" fmla="*/ 0 w 820386"/>
              <a:gd name="connsiteY67" fmla="*/ 35392 h 863928"/>
              <a:gd name="connsiteX68" fmla="*/ 35392 w 820386"/>
              <a:gd name="connsiteY68" fmla="*/ 0 h 86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20386" h="863928">
                <a:moveTo>
                  <a:pt x="622929" y="739419"/>
                </a:moveTo>
                <a:lnTo>
                  <a:pt x="726814" y="739419"/>
                </a:lnTo>
                <a:cubicBezTo>
                  <a:pt x="761196" y="739419"/>
                  <a:pt x="789069" y="767292"/>
                  <a:pt x="789069" y="801674"/>
                </a:cubicBezTo>
                <a:cubicBezTo>
                  <a:pt x="789069" y="822425"/>
                  <a:pt x="789068" y="843177"/>
                  <a:pt x="789068" y="863928"/>
                </a:cubicBezTo>
                <a:lnTo>
                  <a:pt x="560674" y="863928"/>
                </a:lnTo>
                <a:lnTo>
                  <a:pt x="560674" y="801674"/>
                </a:lnTo>
                <a:cubicBezTo>
                  <a:pt x="560674" y="767292"/>
                  <a:pt x="588547" y="739419"/>
                  <a:pt x="622929" y="739419"/>
                </a:cubicBezTo>
                <a:close/>
                <a:moveTo>
                  <a:pt x="386896" y="739419"/>
                </a:moveTo>
                <a:lnTo>
                  <a:pt x="490781" y="739419"/>
                </a:lnTo>
                <a:cubicBezTo>
                  <a:pt x="525163" y="739419"/>
                  <a:pt x="553036" y="767292"/>
                  <a:pt x="553036" y="801674"/>
                </a:cubicBezTo>
                <a:cubicBezTo>
                  <a:pt x="553036" y="822425"/>
                  <a:pt x="553035" y="843177"/>
                  <a:pt x="553035" y="863928"/>
                </a:cubicBezTo>
                <a:lnTo>
                  <a:pt x="324641" y="863928"/>
                </a:lnTo>
                <a:lnTo>
                  <a:pt x="324641" y="801674"/>
                </a:lnTo>
                <a:cubicBezTo>
                  <a:pt x="324641" y="767292"/>
                  <a:pt x="352514" y="739419"/>
                  <a:pt x="386896" y="739419"/>
                </a:cubicBezTo>
                <a:close/>
                <a:moveTo>
                  <a:pt x="674948" y="570359"/>
                </a:moveTo>
                <a:cubicBezTo>
                  <a:pt x="733651" y="570991"/>
                  <a:pt x="738792" y="604463"/>
                  <a:pt x="739907" y="638584"/>
                </a:cubicBezTo>
                <a:cubicBezTo>
                  <a:pt x="741377" y="683569"/>
                  <a:pt x="720291" y="727617"/>
                  <a:pt x="672771" y="727494"/>
                </a:cubicBezTo>
                <a:cubicBezTo>
                  <a:pt x="623506" y="727367"/>
                  <a:pt x="610781" y="672384"/>
                  <a:pt x="609989" y="646205"/>
                </a:cubicBezTo>
                <a:cubicBezTo>
                  <a:pt x="609264" y="622193"/>
                  <a:pt x="606459" y="569621"/>
                  <a:pt x="674948" y="570359"/>
                </a:cubicBezTo>
                <a:close/>
                <a:moveTo>
                  <a:pt x="438915" y="570359"/>
                </a:moveTo>
                <a:cubicBezTo>
                  <a:pt x="497618" y="570991"/>
                  <a:pt x="502759" y="604463"/>
                  <a:pt x="503874" y="638584"/>
                </a:cubicBezTo>
                <a:cubicBezTo>
                  <a:pt x="505344" y="683569"/>
                  <a:pt x="484258" y="727617"/>
                  <a:pt x="436738" y="727494"/>
                </a:cubicBezTo>
                <a:cubicBezTo>
                  <a:pt x="387473" y="727367"/>
                  <a:pt x="374748" y="672384"/>
                  <a:pt x="373956" y="646205"/>
                </a:cubicBezTo>
                <a:cubicBezTo>
                  <a:pt x="373231" y="622193"/>
                  <a:pt x="370426" y="569621"/>
                  <a:pt x="438915" y="570359"/>
                </a:cubicBezTo>
                <a:close/>
                <a:moveTo>
                  <a:pt x="217879" y="159910"/>
                </a:moveTo>
                <a:cubicBezTo>
                  <a:pt x="276582" y="160542"/>
                  <a:pt x="281723" y="194014"/>
                  <a:pt x="282838" y="228135"/>
                </a:cubicBezTo>
                <a:cubicBezTo>
                  <a:pt x="284308" y="273121"/>
                  <a:pt x="263222" y="317168"/>
                  <a:pt x="215702" y="317046"/>
                </a:cubicBezTo>
                <a:cubicBezTo>
                  <a:pt x="166437" y="316919"/>
                  <a:pt x="153712" y="261936"/>
                  <a:pt x="152920" y="235756"/>
                </a:cubicBezTo>
                <a:cubicBezTo>
                  <a:pt x="152195" y="211744"/>
                  <a:pt x="149390" y="159172"/>
                  <a:pt x="217879" y="159910"/>
                </a:cubicBezTo>
                <a:close/>
                <a:moveTo>
                  <a:pt x="35392" y="0"/>
                </a:moveTo>
                <a:lnTo>
                  <a:pt x="784994" y="0"/>
                </a:lnTo>
                <a:cubicBezTo>
                  <a:pt x="804540" y="0"/>
                  <a:pt x="820386" y="15846"/>
                  <a:pt x="820386" y="35392"/>
                </a:cubicBezTo>
                <a:lnTo>
                  <a:pt x="820386" y="497783"/>
                </a:lnTo>
                <a:cubicBezTo>
                  <a:pt x="820386" y="517330"/>
                  <a:pt x="804540" y="533176"/>
                  <a:pt x="784994" y="533176"/>
                </a:cubicBezTo>
                <a:lnTo>
                  <a:pt x="337014" y="533176"/>
                </a:lnTo>
                <a:lnTo>
                  <a:pt x="339595" y="478942"/>
                </a:lnTo>
                <a:lnTo>
                  <a:pt x="754005" y="478942"/>
                </a:lnTo>
                <a:cubicBezTo>
                  <a:pt x="761135" y="478942"/>
                  <a:pt x="766916" y="473161"/>
                  <a:pt x="766916" y="466030"/>
                </a:cubicBezTo>
                <a:lnTo>
                  <a:pt x="766916" y="67145"/>
                </a:lnTo>
                <a:cubicBezTo>
                  <a:pt x="766916" y="60015"/>
                  <a:pt x="761135" y="54234"/>
                  <a:pt x="754005" y="54234"/>
                </a:cubicBezTo>
                <a:lnTo>
                  <a:pt x="66381" y="54234"/>
                </a:lnTo>
                <a:cubicBezTo>
                  <a:pt x="59251" y="54234"/>
                  <a:pt x="53470" y="60015"/>
                  <a:pt x="53470" y="67145"/>
                </a:cubicBezTo>
                <a:lnTo>
                  <a:pt x="53470" y="466030"/>
                </a:lnTo>
                <a:cubicBezTo>
                  <a:pt x="53470" y="473161"/>
                  <a:pt x="59251" y="478942"/>
                  <a:pt x="66381" y="478942"/>
                </a:cubicBezTo>
                <a:lnTo>
                  <a:pt x="89024" y="478942"/>
                </a:lnTo>
                <a:lnTo>
                  <a:pt x="89024" y="420135"/>
                </a:lnTo>
                <a:cubicBezTo>
                  <a:pt x="88147" y="371617"/>
                  <a:pt x="115045" y="354040"/>
                  <a:pt x="163050" y="349618"/>
                </a:cubicBezTo>
                <a:lnTo>
                  <a:pt x="165592" y="349500"/>
                </a:lnTo>
                <a:lnTo>
                  <a:pt x="189491" y="410262"/>
                </a:lnTo>
                <a:lnTo>
                  <a:pt x="205142" y="410262"/>
                </a:lnTo>
                <a:lnTo>
                  <a:pt x="205142" y="349809"/>
                </a:lnTo>
                <a:lnTo>
                  <a:pt x="229231" y="349809"/>
                </a:lnTo>
                <a:lnTo>
                  <a:pt x="229231" y="410262"/>
                </a:lnTo>
                <a:lnTo>
                  <a:pt x="244882" y="410262"/>
                </a:lnTo>
                <a:lnTo>
                  <a:pt x="268001" y="347034"/>
                </a:lnTo>
                <a:lnTo>
                  <a:pt x="455921" y="330910"/>
                </a:lnTo>
                <a:cubicBezTo>
                  <a:pt x="494496" y="325186"/>
                  <a:pt x="501194" y="366053"/>
                  <a:pt x="476718" y="378256"/>
                </a:cubicBezTo>
                <a:cubicBezTo>
                  <a:pt x="449245" y="391955"/>
                  <a:pt x="308241" y="392178"/>
                  <a:pt x="309501" y="444137"/>
                </a:cubicBezTo>
                <a:cubicBezTo>
                  <a:pt x="305922" y="522277"/>
                  <a:pt x="293740" y="755553"/>
                  <a:pt x="291922" y="824847"/>
                </a:cubicBezTo>
                <a:cubicBezTo>
                  <a:pt x="290417" y="841617"/>
                  <a:pt x="280921" y="845878"/>
                  <a:pt x="264128" y="845971"/>
                </a:cubicBezTo>
                <a:lnTo>
                  <a:pt x="175557" y="845971"/>
                </a:lnTo>
                <a:cubicBezTo>
                  <a:pt x="162054" y="845786"/>
                  <a:pt x="147740" y="843863"/>
                  <a:pt x="148134" y="820400"/>
                </a:cubicBezTo>
                <a:lnTo>
                  <a:pt x="137386" y="641934"/>
                </a:lnTo>
                <a:cubicBezTo>
                  <a:pt x="116324" y="636622"/>
                  <a:pt x="90630" y="631311"/>
                  <a:pt x="89024" y="607469"/>
                </a:cubicBezTo>
                <a:lnTo>
                  <a:pt x="89024" y="533176"/>
                </a:lnTo>
                <a:lnTo>
                  <a:pt x="35392" y="533176"/>
                </a:lnTo>
                <a:cubicBezTo>
                  <a:pt x="15846" y="533176"/>
                  <a:pt x="0" y="517330"/>
                  <a:pt x="0" y="497783"/>
                </a:cubicBezTo>
                <a:lnTo>
                  <a:pt x="0" y="35392"/>
                </a:lnTo>
                <a:cubicBezTo>
                  <a:pt x="0" y="15846"/>
                  <a:pt x="15846" y="0"/>
                  <a:pt x="35392"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21917" tIns="60958" rIns="121917" bIns="60958" rtlCol="0" anchor="ctr">
            <a:noAutofit/>
          </a:bodyP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sp>
        <p:nvSpPr>
          <p:cNvPr id="82" name="TextBox 81">
            <a:extLst>
              <a:ext uri="{FF2B5EF4-FFF2-40B4-BE49-F238E27FC236}">
                <a16:creationId xmlns:a16="http://schemas.microsoft.com/office/drawing/2014/main" id="{684A8B13-93EA-4BE4-B97F-F731771E91A9}"/>
              </a:ext>
            </a:extLst>
          </p:cNvPr>
          <p:cNvSpPr txBox="1"/>
          <p:nvPr/>
        </p:nvSpPr>
        <p:spPr>
          <a:xfrm>
            <a:off x="8574149" y="3554908"/>
            <a:ext cx="2911651" cy="307777"/>
          </a:xfrm>
          <a:prstGeom prst="rect">
            <a:avLst/>
          </a:prstGeom>
          <a:noFill/>
        </p:spPr>
        <p:txBody>
          <a:bodyPr wrap="square" rtlCol="0" anchor="ctr">
            <a:spAutoFit/>
          </a:bodyPr>
          <a:lstStyle/>
          <a:p>
            <a:pPr>
              <a:buClr>
                <a:srgbClr val="000000"/>
              </a:buClr>
              <a:buFont typeface="Arial"/>
              <a:buNone/>
            </a:pPr>
            <a:r>
              <a:rPr lang="en-US" altLang="ko-KR" sz="1400" b="1" kern="0" dirty="0">
                <a:solidFill>
                  <a:srgbClr val="000000"/>
                </a:solidFill>
                <a:latin typeface="Arial"/>
                <a:cs typeface="Arial" pitchFamily="34" charset="0"/>
                <a:sym typeface="Arial"/>
              </a:rPr>
              <a:t>Logistic Management</a:t>
            </a:r>
            <a:endParaRPr lang="ko-KR" altLang="en-US" sz="1400" b="1" kern="0" dirty="0">
              <a:solidFill>
                <a:srgbClr val="000000"/>
              </a:solidFill>
              <a:latin typeface="Arial"/>
              <a:cs typeface="Arial" pitchFamily="34" charset="0"/>
              <a:sym typeface="Arial"/>
            </a:endParaRPr>
          </a:p>
        </p:txBody>
      </p:sp>
    </p:spTree>
    <p:extLst>
      <p:ext uri="{BB962C8B-B14F-4D97-AF65-F5344CB8AC3E}">
        <p14:creationId xmlns:p14="http://schemas.microsoft.com/office/powerpoint/2010/main" val="81067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 y="0"/>
            <a:ext cx="12191999" cy="1268760"/>
          </a:xfrm>
        </p:spPr>
        <p:txBody>
          <a:bodyPr anchor="ctr">
            <a:noAutofit/>
          </a:bodyPr>
          <a:lstStyle/>
          <a:p>
            <a:r>
              <a:rPr lang="en-US" sz="2800" b="1" dirty="0">
                <a:latin typeface="Arial" panose="020B0604020202020204" pitchFamily="34" charset="0"/>
                <a:cs typeface="Arial" panose="020B0604020202020204" pitchFamily="34" charset="0"/>
              </a:rPr>
              <a:t>Major Supply Performance Drivers</a:t>
            </a:r>
          </a:p>
        </p:txBody>
      </p:sp>
      <p:grpSp>
        <p:nvGrpSpPr>
          <p:cNvPr id="38" name="Group 37"/>
          <p:cNvGrpSpPr/>
          <p:nvPr/>
        </p:nvGrpSpPr>
        <p:grpSpPr>
          <a:xfrm>
            <a:off x="777825" y="3375321"/>
            <a:ext cx="2395627" cy="3142372"/>
            <a:chOff x="685800" y="3528838"/>
            <a:chExt cx="2503104" cy="2792156"/>
          </a:xfrm>
        </p:grpSpPr>
        <p:sp>
          <p:nvSpPr>
            <p:cNvPr id="44" name="Rounded Rectangle 2"/>
            <p:cNvSpPr/>
            <p:nvPr/>
          </p:nvSpPr>
          <p:spPr>
            <a:xfrm>
              <a:off x="685800" y="3528838"/>
              <a:ext cx="2492375" cy="2712103"/>
            </a:xfrm>
            <a:custGeom>
              <a:avLst/>
              <a:gdLst>
                <a:gd name="connsiteX0" fmla="*/ 0 w 2200275"/>
                <a:gd name="connsiteY0" fmla="*/ 64902 h 2176463"/>
                <a:gd name="connsiteX1" fmla="*/ 64902 w 2200275"/>
                <a:gd name="connsiteY1" fmla="*/ 0 h 2176463"/>
                <a:gd name="connsiteX2" fmla="*/ 2135373 w 2200275"/>
                <a:gd name="connsiteY2" fmla="*/ 0 h 2176463"/>
                <a:gd name="connsiteX3" fmla="*/ 2200275 w 2200275"/>
                <a:gd name="connsiteY3" fmla="*/ 64902 h 2176463"/>
                <a:gd name="connsiteX4" fmla="*/ 2200275 w 2200275"/>
                <a:gd name="connsiteY4" fmla="*/ 2111561 h 2176463"/>
                <a:gd name="connsiteX5" fmla="*/ 2135373 w 2200275"/>
                <a:gd name="connsiteY5" fmla="*/ 2176463 h 2176463"/>
                <a:gd name="connsiteX6" fmla="*/ 64902 w 2200275"/>
                <a:gd name="connsiteY6" fmla="*/ 2176463 h 2176463"/>
                <a:gd name="connsiteX7" fmla="*/ 0 w 2200275"/>
                <a:gd name="connsiteY7" fmla="*/ 2111561 h 2176463"/>
                <a:gd name="connsiteX8" fmla="*/ 0 w 2200275"/>
                <a:gd name="connsiteY8" fmla="*/ 64902 h 2176463"/>
                <a:gd name="connsiteX0" fmla="*/ 0 w 2200275"/>
                <a:gd name="connsiteY0" fmla="*/ 64902 h 2176463"/>
                <a:gd name="connsiteX1" fmla="*/ 64902 w 2200275"/>
                <a:gd name="connsiteY1" fmla="*/ 0 h 2176463"/>
                <a:gd name="connsiteX2" fmla="*/ 1495425 w 2200275"/>
                <a:gd name="connsiteY2" fmla="*/ 0 h 2176463"/>
                <a:gd name="connsiteX3" fmla="*/ 2135373 w 2200275"/>
                <a:gd name="connsiteY3" fmla="*/ 0 h 2176463"/>
                <a:gd name="connsiteX4" fmla="*/ 2200275 w 2200275"/>
                <a:gd name="connsiteY4" fmla="*/ 64902 h 2176463"/>
                <a:gd name="connsiteX5" fmla="*/ 2200275 w 2200275"/>
                <a:gd name="connsiteY5" fmla="*/ 2111561 h 2176463"/>
                <a:gd name="connsiteX6" fmla="*/ 2135373 w 2200275"/>
                <a:gd name="connsiteY6" fmla="*/ 2176463 h 2176463"/>
                <a:gd name="connsiteX7" fmla="*/ 64902 w 2200275"/>
                <a:gd name="connsiteY7" fmla="*/ 2176463 h 2176463"/>
                <a:gd name="connsiteX8" fmla="*/ 0 w 2200275"/>
                <a:gd name="connsiteY8" fmla="*/ 2111561 h 2176463"/>
                <a:gd name="connsiteX9" fmla="*/ 0 w 2200275"/>
                <a:gd name="connsiteY9" fmla="*/ 64902 h 2176463"/>
                <a:gd name="connsiteX0" fmla="*/ 2200275 w 2291715"/>
                <a:gd name="connsiteY0" fmla="*/ 64902 h 2176463"/>
                <a:gd name="connsiteX1" fmla="*/ 2200275 w 2291715"/>
                <a:gd name="connsiteY1" fmla="*/ 2111561 h 2176463"/>
                <a:gd name="connsiteX2" fmla="*/ 2135373 w 2291715"/>
                <a:gd name="connsiteY2" fmla="*/ 2176463 h 2176463"/>
                <a:gd name="connsiteX3" fmla="*/ 64902 w 2291715"/>
                <a:gd name="connsiteY3" fmla="*/ 2176463 h 2176463"/>
                <a:gd name="connsiteX4" fmla="*/ 0 w 2291715"/>
                <a:gd name="connsiteY4" fmla="*/ 2111561 h 2176463"/>
                <a:gd name="connsiteX5" fmla="*/ 0 w 2291715"/>
                <a:gd name="connsiteY5" fmla="*/ 64902 h 2176463"/>
                <a:gd name="connsiteX6" fmla="*/ 64902 w 2291715"/>
                <a:gd name="connsiteY6" fmla="*/ 0 h 2176463"/>
                <a:gd name="connsiteX7" fmla="*/ 1495425 w 2291715"/>
                <a:gd name="connsiteY7" fmla="*/ 0 h 2176463"/>
                <a:gd name="connsiteX8" fmla="*/ 2135373 w 2291715"/>
                <a:gd name="connsiteY8" fmla="*/ 0 h 2176463"/>
                <a:gd name="connsiteX9" fmla="*/ 2291715 w 2291715"/>
                <a:gd name="connsiteY9" fmla="*/ 156342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8" fmla="*/ 2135373 w 2200275"/>
                <a:gd name="connsiteY8" fmla="*/ 0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8" fmla="*/ 1495425 w 2200275"/>
                <a:gd name="connsiteY8" fmla="*/ 4762 h 2181225"/>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69664 h 2181225"/>
                <a:gd name="connsiteX1" fmla="*/ 2200275 w 2200275"/>
                <a:gd name="connsiteY1" fmla="*/ 1595437 h 2181225"/>
                <a:gd name="connsiteX2" fmla="*/ 2200275 w 2200275"/>
                <a:gd name="connsiteY2" fmla="*/ 2116323 h 2181225"/>
                <a:gd name="connsiteX3" fmla="*/ 2135373 w 2200275"/>
                <a:gd name="connsiteY3" fmla="*/ 2181225 h 2181225"/>
                <a:gd name="connsiteX4" fmla="*/ 64902 w 2200275"/>
                <a:gd name="connsiteY4" fmla="*/ 2181225 h 2181225"/>
                <a:gd name="connsiteX5" fmla="*/ 0 w 2200275"/>
                <a:gd name="connsiteY5" fmla="*/ 2116323 h 2181225"/>
                <a:gd name="connsiteX6" fmla="*/ 0 w 2200275"/>
                <a:gd name="connsiteY6" fmla="*/ 69664 h 2181225"/>
                <a:gd name="connsiteX7" fmla="*/ 64902 w 2200275"/>
                <a:gd name="connsiteY7" fmla="*/ 4762 h 2181225"/>
                <a:gd name="connsiteX8" fmla="*/ 604838 w 2200275"/>
                <a:gd name="connsiteY8" fmla="*/ 0 h 2181225"/>
                <a:gd name="connsiteX0" fmla="*/ 2200275 w 2200275"/>
                <a:gd name="connsiteY0" fmla="*/ 1595437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5" h="2181225">
                  <a:moveTo>
                    <a:pt x="2200275" y="1647824"/>
                  </a:moveTo>
                  <a:lnTo>
                    <a:pt x="2200275" y="2116323"/>
                  </a:lnTo>
                  <a:cubicBezTo>
                    <a:pt x="2200275" y="2152167"/>
                    <a:pt x="2171217" y="2181225"/>
                    <a:pt x="2135373" y="2181225"/>
                  </a:cubicBezTo>
                  <a:lnTo>
                    <a:pt x="64902" y="2181225"/>
                  </a:lnTo>
                  <a:cubicBezTo>
                    <a:pt x="29058" y="2181225"/>
                    <a:pt x="0" y="2152167"/>
                    <a:pt x="0" y="2116323"/>
                  </a:cubicBezTo>
                  <a:lnTo>
                    <a:pt x="0" y="69664"/>
                  </a:lnTo>
                  <a:cubicBezTo>
                    <a:pt x="0" y="33820"/>
                    <a:pt x="29058" y="4762"/>
                    <a:pt x="64902" y="4762"/>
                  </a:cubicBezTo>
                  <a:lnTo>
                    <a:pt x="833438" y="0"/>
                  </a:lnTo>
                </a:path>
              </a:pathLst>
            </a:custGeom>
            <a:noFill/>
            <a:ln w="28575">
              <a:solidFill>
                <a:srgbClr val="FB771E"/>
              </a:solidFill>
              <a:head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nvGrpSpPr>
            <p:cNvPr id="45" name="Group 44"/>
            <p:cNvGrpSpPr/>
            <p:nvPr/>
          </p:nvGrpSpPr>
          <p:grpSpPr>
            <a:xfrm>
              <a:off x="685800" y="3670883"/>
              <a:ext cx="2503104" cy="2650111"/>
              <a:chOff x="702437" y="3670883"/>
              <a:chExt cx="2503104" cy="2650111"/>
            </a:xfrm>
          </p:grpSpPr>
          <p:sp>
            <p:nvSpPr>
              <p:cNvPr id="46" name="TextBox 45"/>
              <p:cNvSpPr txBox="1"/>
              <p:nvPr/>
            </p:nvSpPr>
            <p:spPr>
              <a:xfrm>
                <a:off x="733551" y="3670883"/>
                <a:ext cx="2471990" cy="379156"/>
              </a:xfrm>
              <a:prstGeom prst="rect">
                <a:avLst/>
              </a:prstGeom>
              <a:noFill/>
            </p:spPr>
            <p:txBody>
              <a:bodyPr wrap="square" rtlCol="0" anchor="ctr">
                <a:spAutoFit/>
              </a:bodyPr>
              <a:lstStyle/>
              <a:p>
                <a:pPr defTabSz="914377">
                  <a:buClr>
                    <a:srgbClr val="000000"/>
                  </a:buClr>
                  <a:buFont typeface="Arial"/>
                  <a:buNone/>
                  <a:defRPr/>
                </a:pPr>
                <a:r>
                  <a:rPr lang="en-US" sz="2000" b="1" kern="0" dirty="0">
                    <a:solidFill>
                      <a:prstClr val="black"/>
                    </a:solidFill>
                    <a:latin typeface="Arial" panose="020B0604020202020204" pitchFamily="34" charset="0"/>
                    <a:ea typeface="Verdana" panose="020B0604030504040204" pitchFamily="34" charset="0"/>
                    <a:cs typeface="Arial" panose="020B0604020202020204" pitchFamily="34" charset="0"/>
                    <a:sym typeface="Arial"/>
                  </a:rPr>
                  <a:t>Inventory</a:t>
                </a:r>
              </a:p>
            </p:txBody>
          </p:sp>
          <p:sp>
            <p:nvSpPr>
              <p:cNvPr id="47" name="Rectangle 46"/>
              <p:cNvSpPr/>
              <p:nvPr/>
            </p:nvSpPr>
            <p:spPr>
              <a:xfrm>
                <a:off x="702437" y="4337720"/>
                <a:ext cx="2396751" cy="1983274"/>
              </a:xfrm>
              <a:prstGeom prst="rect">
                <a:avLst/>
              </a:prstGeom>
            </p:spPr>
            <p:txBody>
              <a:bodyPr wrap="square" anchor="ctr">
                <a:spAutoFit/>
              </a:bodyPr>
              <a:lstStyle/>
              <a:p>
                <a:pPr algn="just" defTabSz="685783">
                  <a:defRPr/>
                </a:pPr>
                <a:r>
                  <a:rPr lang="en-US" sz="1300" dirty="0">
                    <a:solidFill>
                      <a:schemeClr val="tx1"/>
                    </a:solidFill>
                    <a:latin typeface="Arial" panose="020B0604020202020204" pitchFamily="34" charset="0"/>
                    <a:cs typeface="Arial" panose="020B0604020202020204" pitchFamily="34" charset="0"/>
                  </a:rPr>
                  <a:t>W.W. Grainger makes itself efficient by stocking large amount of inventory and satisfying customers demands from stocks even though high inventory level develops another dimension of inventory management thereby increasing holding costs.</a:t>
                </a:r>
              </a:p>
            </p:txBody>
          </p:sp>
        </p:grpSp>
      </p:grpSp>
      <p:grpSp>
        <p:nvGrpSpPr>
          <p:cNvPr id="40" name="Group 39"/>
          <p:cNvGrpSpPr/>
          <p:nvPr/>
        </p:nvGrpSpPr>
        <p:grpSpPr>
          <a:xfrm>
            <a:off x="960732" y="1426472"/>
            <a:ext cx="1662869" cy="1701373"/>
            <a:chOff x="1466850" y="1925222"/>
            <a:chExt cx="1219200" cy="1420397"/>
          </a:xfrm>
        </p:grpSpPr>
        <p:sp>
          <p:nvSpPr>
            <p:cNvPr id="42" name="Freeform 41"/>
            <p:cNvSpPr/>
            <p:nvPr/>
          </p:nvSpPr>
          <p:spPr>
            <a:xfrm>
              <a:off x="1466850" y="1925222"/>
              <a:ext cx="1219200" cy="1420397"/>
            </a:xfrm>
            <a:custGeom>
              <a:avLst/>
              <a:gdLst>
                <a:gd name="connsiteX0" fmla="*/ 609600 w 1219200"/>
                <a:gd name="connsiteY0" fmla="*/ 167738 h 1420397"/>
                <a:gd name="connsiteX1" fmla="*/ 167738 w 1219200"/>
                <a:gd name="connsiteY1" fmla="*/ 609600 h 1420397"/>
                <a:gd name="connsiteX2" fmla="*/ 609600 w 1219200"/>
                <a:gd name="connsiteY2" fmla="*/ 1051462 h 1420397"/>
                <a:gd name="connsiteX3" fmla="*/ 1051462 w 1219200"/>
                <a:gd name="connsiteY3" fmla="*/ 609600 h 1420397"/>
                <a:gd name="connsiteX4" fmla="*/ 609600 w 1219200"/>
                <a:gd name="connsiteY4" fmla="*/ 167738 h 1420397"/>
                <a:gd name="connsiteX5" fmla="*/ 609600 w 1219200"/>
                <a:gd name="connsiteY5" fmla="*/ 0 h 1420397"/>
                <a:gd name="connsiteX6" fmla="*/ 1219200 w 1219200"/>
                <a:gd name="connsiteY6" fmla="*/ 609600 h 1420397"/>
                <a:gd name="connsiteX7" fmla="*/ 846884 w 1219200"/>
                <a:gd name="connsiteY7" fmla="*/ 1171295 h 1420397"/>
                <a:gd name="connsiteX8" fmla="*/ 757085 w 1219200"/>
                <a:gd name="connsiteY8" fmla="*/ 1199170 h 1420397"/>
                <a:gd name="connsiteX9" fmla="*/ 609600 w 1219200"/>
                <a:gd name="connsiteY9" fmla="*/ 1420397 h 1420397"/>
                <a:gd name="connsiteX10" fmla="*/ 462115 w 1219200"/>
                <a:gd name="connsiteY10" fmla="*/ 1199170 h 1420397"/>
                <a:gd name="connsiteX11" fmla="*/ 372316 w 1219200"/>
                <a:gd name="connsiteY11" fmla="*/ 1171295 h 1420397"/>
                <a:gd name="connsiteX12" fmla="*/ 0 w 1219200"/>
                <a:gd name="connsiteY12" fmla="*/ 609600 h 1420397"/>
                <a:gd name="connsiteX13" fmla="*/ 609600 w 1219200"/>
                <a:gd name="connsiteY13" fmla="*/ 0 h 142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1420397">
                  <a:moveTo>
                    <a:pt x="609600" y="167738"/>
                  </a:moveTo>
                  <a:cubicBezTo>
                    <a:pt x="365566" y="167738"/>
                    <a:pt x="167738" y="365566"/>
                    <a:pt x="167738" y="609600"/>
                  </a:cubicBezTo>
                  <a:cubicBezTo>
                    <a:pt x="167738" y="853634"/>
                    <a:pt x="365566" y="1051462"/>
                    <a:pt x="609600" y="1051462"/>
                  </a:cubicBezTo>
                  <a:cubicBezTo>
                    <a:pt x="853634" y="1051462"/>
                    <a:pt x="1051462" y="853634"/>
                    <a:pt x="1051462" y="609600"/>
                  </a:cubicBezTo>
                  <a:cubicBezTo>
                    <a:pt x="1051462" y="365566"/>
                    <a:pt x="853634" y="167738"/>
                    <a:pt x="609600" y="167738"/>
                  </a:cubicBezTo>
                  <a:close/>
                  <a:moveTo>
                    <a:pt x="609600" y="0"/>
                  </a:moveTo>
                  <a:cubicBezTo>
                    <a:pt x="946273" y="0"/>
                    <a:pt x="1219200" y="272927"/>
                    <a:pt x="1219200" y="609600"/>
                  </a:cubicBezTo>
                  <a:cubicBezTo>
                    <a:pt x="1219200" y="862105"/>
                    <a:pt x="1065679" y="1078752"/>
                    <a:pt x="846884" y="1171295"/>
                  </a:cubicBezTo>
                  <a:lnTo>
                    <a:pt x="757085" y="1199170"/>
                  </a:lnTo>
                  <a:lnTo>
                    <a:pt x="609600" y="1420397"/>
                  </a:lnTo>
                  <a:lnTo>
                    <a:pt x="462115" y="1199170"/>
                  </a:lnTo>
                  <a:lnTo>
                    <a:pt x="372316" y="1171295"/>
                  </a:lnTo>
                  <a:cubicBezTo>
                    <a:pt x="153522" y="1078752"/>
                    <a:pt x="0" y="862105"/>
                    <a:pt x="0" y="609600"/>
                  </a:cubicBezTo>
                  <a:cubicBezTo>
                    <a:pt x="0" y="272927"/>
                    <a:pt x="272927" y="0"/>
                    <a:pt x="609600" y="0"/>
                  </a:cubicBezTo>
                  <a:close/>
                </a:path>
              </a:pathLst>
            </a:custGeom>
            <a:gradFill flip="none" rotWithShape="1">
              <a:gsLst>
                <a:gs pos="0">
                  <a:srgbClr val="FB771E"/>
                </a:gs>
                <a:gs pos="100000">
                  <a:srgbClr val="DA5B04"/>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sp>
          <p:nvSpPr>
            <p:cNvPr id="43" name="Oval 42"/>
            <p:cNvSpPr/>
            <p:nvPr/>
          </p:nvSpPr>
          <p:spPr>
            <a:xfrm>
              <a:off x="1628410" y="2086783"/>
              <a:ext cx="896081" cy="896080"/>
            </a:xfrm>
            <a:prstGeom prst="ellipse">
              <a:avLst/>
            </a:prstGeom>
            <a:solidFill>
              <a:schemeClr val="bg1">
                <a:lumMod val="95000"/>
              </a:schemeClr>
            </a:solidFill>
            <a:ln>
              <a:noFill/>
            </a:ln>
            <a:effectLst>
              <a:innerShdw blurRad="38100" dist="50800" dir="108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sp>
        <p:nvSpPr>
          <p:cNvPr id="41" name="Freeform 40"/>
          <p:cNvSpPr>
            <a:spLocks/>
          </p:cNvSpPr>
          <p:nvPr/>
        </p:nvSpPr>
        <p:spPr bwMode="auto">
          <a:xfrm>
            <a:off x="1453275" y="1838918"/>
            <a:ext cx="677780" cy="550195"/>
          </a:xfrm>
          <a:custGeom>
            <a:avLst/>
            <a:gdLst>
              <a:gd name="connsiteX0" fmla="*/ 523601 w 536218"/>
              <a:gd name="connsiteY0" fmla="*/ 525701 h 580374"/>
              <a:gd name="connsiteX1" fmla="*/ 523601 w 536218"/>
              <a:gd name="connsiteY1" fmla="*/ 580374 h 580374"/>
              <a:gd name="connsiteX2" fmla="*/ 428973 w 536218"/>
              <a:gd name="connsiteY2" fmla="*/ 580374 h 580374"/>
              <a:gd name="connsiteX3" fmla="*/ 239721 w 536218"/>
              <a:gd name="connsiteY3" fmla="*/ 525701 h 580374"/>
              <a:gd name="connsiteX4" fmla="*/ 239721 w 536218"/>
              <a:gd name="connsiteY4" fmla="*/ 580374 h 580374"/>
              <a:gd name="connsiteX5" fmla="*/ 142992 w 536218"/>
              <a:gd name="connsiteY5" fmla="*/ 580374 h 580374"/>
              <a:gd name="connsiteX6" fmla="*/ 0 w 536218"/>
              <a:gd name="connsiteY6" fmla="*/ 468925 h 580374"/>
              <a:gd name="connsiteX7" fmla="*/ 96729 w 536218"/>
              <a:gd name="connsiteY7" fmla="*/ 468925 h 580374"/>
              <a:gd name="connsiteX8" fmla="*/ 96729 w 536218"/>
              <a:gd name="connsiteY8" fmla="*/ 580374 h 580374"/>
              <a:gd name="connsiteX9" fmla="*/ 0 w 536218"/>
              <a:gd name="connsiteY9" fmla="*/ 580374 h 580374"/>
              <a:gd name="connsiteX10" fmla="*/ 523601 w 536218"/>
              <a:gd name="connsiteY10" fmla="*/ 441589 h 580374"/>
              <a:gd name="connsiteX11" fmla="*/ 523601 w 536218"/>
              <a:gd name="connsiteY11" fmla="*/ 500467 h 580374"/>
              <a:gd name="connsiteX12" fmla="*/ 428973 w 536218"/>
              <a:gd name="connsiteY12" fmla="*/ 553038 h 580374"/>
              <a:gd name="connsiteX13" fmla="*/ 428973 w 536218"/>
              <a:gd name="connsiteY13" fmla="*/ 494159 h 580374"/>
              <a:gd name="connsiteX14" fmla="*/ 239721 w 536218"/>
              <a:gd name="connsiteY14" fmla="*/ 441589 h 580374"/>
              <a:gd name="connsiteX15" fmla="*/ 239721 w 536218"/>
              <a:gd name="connsiteY15" fmla="*/ 500467 h 580374"/>
              <a:gd name="connsiteX16" fmla="*/ 142992 w 536218"/>
              <a:gd name="connsiteY16" fmla="*/ 553038 h 580374"/>
              <a:gd name="connsiteX17" fmla="*/ 142992 w 536218"/>
              <a:gd name="connsiteY17" fmla="*/ 494159 h 580374"/>
              <a:gd name="connsiteX18" fmla="*/ 142992 w 536218"/>
              <a:gd name="connsiteY18" fmla="*/ 391121 h 580374"/>
              <a:gd name="connsiteX19" fmla="*/ 239721 w 536218"/>
              <a:gd name="connsiteY19" fmla="*/ 391121 h 580374"/>
              <a:gd name="connsiteX20" fmla="*/ 239721 w 536218"/>
              <a:gd name="connsiteY20" fmla="*/ 412149 h 580374"/>
              <a:gd name="connsiteX21" fmla="*/ 142992 w 536218"/>
              <a:gd name="connsiteY21" fmla="*/ 468926 h 580374"/>
              <a:gd name="connsiteX22" fmla="*/ 523601 w 536218"/>
              <a:gd name="connsiteY22" fmla="*/ 353271 h 580374"/>
              <a:gd name="connsiteX23" fmla="*/ 523601 w 536218"/>
              <a:gd name="connsiteY23" fmla="*/ 412150 h 580374"/>
              <a:gd name="connsiteX24" fmla="*/ 428973 w 536218"/>
              <a:gd name="connsiteY24" fmla="*/ 468926 h 580374"/>
              <a:gd name="connsiteX25" fmla="*/ 428973 w 536218"/>
              <a:gd name="connsiteY25" fmla="*/ 410047 h 580374"/>
              <a:gd name="connsiteX26" fmla="*/ 285982 w 536218"/>
              <a:gd name="connsiteY26" fmla="*/ 325934 h 580374"/>
              <a:gd name="connsiteX27" fmla="*/ 382711 w 536218"/>
              <a:gd name="connsiteY27" fmla="*/ 325934 h 580374"/>
              <a:gd name="connsiteX28" fmla="*/ 382711 w 536218"/>
              <a:gd name="connsiteY28" fmla="*/ 580374 h 580374"/>
              <a:gd name="connsiteX29" fmla="*/ 285982 w 536218"/>
              <a:gd name="connsiteY29" fmla="*/ 580374 h 580374"/>
              <a:gd name="connsiteX30" fmla="*/ 523601 w 536218"/>
              <a:gd name="connsiteY30" fmla="*/ 269158 h 580374"/>
              <a:gd name="connsiteX31" fmla="*/ 523601 w 536218"/>
              <a:gd name="connsiteY31" fmla="*/ 330139 h 580374"/>
              <a:gd name="connsiteX32" fmla="*/ 428973 w 536218"/>
              <a:gd name="connsiteY32" fmla="*/ 384813 h 580374"/>
              <a:gd name="connsiteX33" fmla="*/ 428973 w 536218"/>
              <a:gd name="connsiteY33" fmla="*/ 325934 h 580374"/>
              <a:gd name="connsiteX34" fmla="*/ 428973 w 536218"/>
              <a:gd name="connsiteY34" fmla="*/ 203972 h 580374"/>
              <a:gd name="connsiteX35" fmla="*/ 523601 w 536218"/>
              <a:gd name="connsiteY35" fmla="*/ 203972 h 580374"/>
              <a:gd name="connsiteX36" fmla="*/ 523601 w 536218"/>
              <a:gd name="connsiteY36" fmla="*/ 246028 h 580374"/>
              <a:gd name="connsiteX37" fmla="*/ 428973 w 536218"/>
              <a:gd name="connsiteY37" fmla="*/ 298599 h 580374"/>
              <a:gd name="connsiteX38" fmla="*/ 458413 w 536218"/>
              <a:gd name="connsiteY38" fmla="*/ 0 h 580374"/>
              <a:gd name="connsiteX39" fmla="*/ 536218 w 536218"/>
              <a:gd name="connsiteY39" fmla="*/ 161916 h 580374"/>
              <a:gd name="connsiteX40" fmla="*/ 462595 w 536218"/>
              <a:gd name="connsiteY40" fmla="*/ 145077 h 580374"/>
              <a:gd name="connsiteX41" fmla="*/ 0 w 536218"/>
              <a:gd name="connsiteY41" fmla="*/ 373795 h 580374"/>
              <a:gd name="connsiteX42" fmla="*/ 0 w 536218"/>
              <a:gd name="connsiteY42" fmla="*/ 332233 h 580374"/>
              <a:gd name="connsiteX43" fmla="*/ 353260 w 536218"/>
              <a:gd name="connsiteY43" fmla="*/ 117764 h 580374"/>
              <a:gd name="connsiteX44" fmla="*/ 311703 w 536218"/>
              <a:gd name="connsiteY44" fmla="*/ 109362 h 58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6218" h="580374">
                <a:moveTo>
                  <a:pt x="523601" y="525701"/>
                </a:moveTo>
                <a:lnTo>
                  <a:pt x="523601" y="580374"/>
                </a:lnTo>
                <a:lnTo>
                  <a:pt x="428973" y="580374"/>
                </a:lnTo>
                <a:close/>
                <a:moveTo>
                  <a:pt x="239721" y="525701"/>
                </a:moveTo>
                <a:lnTo>
                  <a:pt x="239721" y="580374"/>
                </a:lnTo>
                <a:lnTo>
                  <a:pt x="142992" y="580374"/>
                </a:lnTo>
                <a:close/>
                <a:moveTo>
                  <a:pt x="0" y="468925"/>
                </a:moveTo>
                <a:lnTo>
                  <a:pt x="96729" y="468925"/>
                </a:lnTo>
                <a:lnTo>
                  <a:pt x="96729" y="580374"/>
                </a:lnTo>
                <a:lnTo>
                  <a:pt x="0" y="580374"/>
                </a:lnTo>
                <a:close/>
                <a:moveTo>
                  <a:pt x="523601" y="441589"/>
                </a:moveTo>
                <a:lnTo>
                  <a:pt x="523601" y="500467"/>
                </a:lnTo>
                <a:lnTo>
                  <a:pt x="428973" y="553038"/>
                </a:lnTo>
                <a:lnTo>
                  <a:pt x="428973" y="494159"/>
                </a:lnTo>
                <a:close/>
                <a:moveTo>
                  <a:pt x="239721" y="441589"/>
                </a:moveTo>
                <a:lnTo>
                  <a:pt x="239721" y="500467"/>
                </a:lnTo>
                <a:lnTo>
                  <a:pt x="142992" y="553038"/>
                </a:lnTo>
                <a:lnTo>
                  <a:pt x="142992" y="494159"/>
                </a:lnTo>
                <a:close/>
                <a:moveTo>
                  <a:pt x="142992" y="391121"/>
                </a:moveTo>
                <a:lnTo>
                  <a:pt x="239721" y="391121"/>
                </a:lnTo>
                <a:lnTo>
                  <a:pt x="239721" y="412149"/>
                </a:lnTo>
                <a:lnTo>
                  <a:pt x="142992" y="468926"/>
                </a:lnTo>
                <a:close/>
                <a:moveTo>
                  <a:pt x="523601" y="353271"/>
                </a:moveTo>
                <a:lnTo>
                  <a:pt x="523601" y="412150"/>
                </a:lnTo>
                <a:lnTo>
                  <a:pt x="428973" y="468926"/>
                </a:lnTo>
                <a:lnTo>
                  <a:pt x="428973" y="410047"/>
                </a:lnTo>
                <a:close/>
                <a:moveTo>
                  <a:pt x="285982" y="325934"/>
                </a:moveTo>
                <a:lnTo>
                  <a:pt x="382711" y="325934"/>
                </a:lnTo>
                <a:lnTo>
                  <a:pt x="382711" y="580374"/>
                </a:lnTo>
                <a:lnTo>
                  <a:pt x="285982" y="580374"/>
                </a:lnTo>
                <a:close/>
                <a:moveTo>
                  <a:pt x="523601" y="269158"/>
                </a:moveTo>
                <a:lnTo>
                  <a:pt x="523601" y="330139"/>
                </a:lnTo>
                <a:lnTo>
                  <a:pt x="428973" y="384813"/>
                </a:lnTo>
                <a:lnTo>
                  <a:pt x="428973" y="325934"/>
                </a:lnTo>
                <a:close/>
                <a:moveTo>
                  <a:pt x="428973" y="203972"/>
                </a:moveTo>
                <a:lnTo>
                  <a:pt x="523601" y="203972"/>
                </a:lnTo>
                <a:lnTo>
                  <a:pt x="523601" y="246028"/>
                </a:lnTo>
                <a:lnTo>
                  <a:pt x="428973" y="298599"/>
                </a:lnTo>
                <a:close/>
                <a:moveTo>
                  <a:pt x="458413" y="0"/>
                </a:moveTo>
                <a:lnTo>
                  <a:pt x="536218" y="161916"/>
                </a:lnTo>
                <a:lnTo>
                  <a:pt x="462595" y="145077"/>
                </a:lnTo>
                <a:cubicBezTo>
                  <a:pt x="344145" y="291634"/>
                  <a:pt x="124778" y="384749"/>
                  <a:pt x="0" y="373795"/>
                </a:cubicBezTo>
                <a:lnTo>
                  <a:pt x="0" y="332233"/>
                </a:lnTo>
                <a:cubicBezTo>
                  <a:pt x="126387" y="311286"/>
                  <a:pt x="289772" y="242337"/>
                  <a:pt x="353260" y="117764"/>
                </a:cubicBezTo>
                <a:lnTo>
                  <a:pt x="311703" y="109362"/>
                </a:lnTo>
                <a:close/>
              </a:path>
            </a:pathLst>
          </a:custGeom>
          <a:solidFill>
            <a:srgbClr val="FA761D"/>
          </a:solidFill>
          <a:ln w="0">
            <a:noFill/>
            <a:prstDash val="solid"/>
            <a:round/>
            <a:headEnd/>
            <a:tailEnd/>
          </a:ln>
        </p:spPr>
        <p:txBody>
          <a:bodyPr vert="horz" wrap="square" lIns="91438" tIns="45719" rIns="91438" bIns="45719" numCol="1" anchor="ctr" anchorCtr="0" compatLnSpc="1">
            <a:prstTxWarp prst="textNoShape">
              <a:avLst/>
            </a:prstTxWarp>
            <a:noAutofit/>
          </a:bodyPr>
          <a:lstStyle/>
          <a:p>
            <a:pPr defTabSz="914377">
              <a:buClr>
                <a:srgbClr val="000000"/>
              </a:buClr>
              <a:buFont typeface="Arial"/>
              <a:buNone/>
              <a:defRPr/>
            </a:pPr>
            <a:endParaRPr lang="en-US" kern="0" dirty="0">
              <a:solidFill>
                <a:prstClr val="black"/>
              </a:solidFill>
              <a:latin typeface="Arial" panose="020B0604020202020204" pitchFamily="34" charset="0"/>
              <a:cs typeface="Arial" panose="020B0604020202020204" pitchFamily="34" charset="0"/>
              <a:sym typeface="Arial"/>
            </a:endParaRPr>
          </a:p>
        </p:txBody>
      </p:sp>
      <p:grpSp>
        <p:nvGrpSpPr>
          <p:cNvPr id="28" name="Group 27"/>
          <p:cNvGrpSpPr/>
          <p:nvPr/>
        </p:nvGrpSpPr>
        <p:grpSpPr>
          <a:xfrm>
            <a:off x="3701601" y="3375324"/>
            <a:ext cx="2322404" cy="3052276"/>
            <a:chOff x="3454139" y="3609244"/>
            <a:chExt cx="2492376" cy="2712103"/>
          </a:xfrm>
        </p:grpSpPr>
        <p:sp>
          <p:nvSpPr>
            <p:cNvPr id="34" name="Rounded Rectangle 2"/>
            <p:cNvSpPr/>
            <p:nvPr/>
          </p:nvSpPr>
          <p:spPr>
            <a:xfrm>
              <a:off x="3454139" y="3609244"/>
              <a:ext cx="2492375" cy="2712103"/>
            </a:xfrm>
            <a:custGeom>
              <a:avLst/>
              <a:gdLst>
                <a:gd name="connsiteX0" fmla="*/ 0 w 2200275"/>
                <a:gd name="connsiteY0" fmla="*/ 64902 h 2176463"/>
                <a:gd name="connsiteX1" fmla="*/ 64902 w 2200275"/>
                <a:gd name="connsiteY1" fmla="*/ 0 h 2176463"/>
                <a:gd name="connsiteX2" fmla="*/ 2135373 w 2200275"/>
                <a:gd name="connsiteY2" fmla="*/ 0 h 2176463"/>
                <a:gd name="connsiteX3" fmla="*/ 2200275 w 2200275"/>
                <a:gd name="connsiteY3" fmla="*/ 64902 h 2176463"/>
                <a:gd name="connsiteX4" fmla="*/ 2200275 w 2200275"/>
                <a:gd name="connsiteY4" fmla="*/ 2111561 h 2176463"/>
                <a:gd name="connsiteX5" fmla="*/ 2135373 w 2200275"/>
                <a:gd name="connsiteY5" fmla="*/ 2176463 h 2176463"/>
                <a:gd name="connsiteX6" fmla="*/ 64902 w 2200275"/>
                <a:gd name="connsiteY6" fmla="*/ 2176463 h 2176463"/>
                <a:gd name="connsiteX7" fmla="*/ 0 w 2200275"/>
                <a:gd name="connsiteY7" fmla="*/ 2111561 h 2176463"/>
                <a:gd name="connsiteX8" fmla="*/ 0 w 2200275"/>
                <a:gd name="connsiteY8" fmla="*/ 64902 h 2176463"/>
                <a:gd name="connsiteX0" fmla="*/ 0 w 2200275"/>
                <a:gd name="connsiteY0" fmla="*/ 64902 h 2176463"/>
                <a:gd name="connsiteX1" fmla="*/ 64902 w 2200275"/>
                <a:gd name="connsiteY1" fmla="*/ 0 h 2176463"/>
                <a:gd name="connsiteX2" fmla="*/ 1495425 w 2200275"/>
                <a:gd name="connsiteY2" fmla="*/ 0 h 2176463"/>
                <a:gd name="connsiteX3" fmla="*/ 2135373 w 2200275"/>
                <a:gd name="connsiteY3" fmla="*/ 0 h 2176463"/>
                <a:gd name="connsiteX4" fmla="*/ 2200275 w 2200275"/>
                <a:gd name="connsiteY4" fmla="*/ 64902 h 2176463"/>
                <a:gd name="connsiteX5" fmla="*/ 2200275 w 2200275"/>
                <a:gd name="connsiteY5" fmla="*/ 2111561 h 2176463"/>
                <a:gd name="connsiteX6" fmla="*/ 2135373 w 2200275"/>
                <a:gd name="connsiteY6" fmla="*/ 2176463 h 2176463"/>
                <a:gd name="connsiteX7" fmla="*/ 64902 w 2200275"/>
                <a:gd name="connsiteY7" fmla="*/ 2176463 h 2176463"/>
                <a:gd name="connsiteX8" fmla="*/ 0 w 2200275"/>
                <a:gd name="connsiteY8" fmla="*/ 2111561 h 2176463"/>
                <a:gd name="connsiteX9" fmla="*/ 0 w 2200275"/>
                <a:gd name="connsiteY9" fmla="*/ 64902 h 2176463"/>
                <a:gd name="connsiteX0" fmla="*/ 2200275 w 2291715"/>
                <a:gd name="connsiteY0" fmla="*/ 64902 h 2176463"/>
                <a:gd name="connsiteX1" fmla="*/ 2200275 w 2291715"/>
                <a:gd name="connsiteY1" fmla="*/ 2111561 h 2176463"/>
                <a:gd name="connsiteX2" fmla="*/ 2135373 w 2291715"/>
                <a:gd name="connsiteY2" fmla="*/ 2176463 h 2176463"/>
                <a:gd name="connsiteX3" fmla="*/ 64902 w 2291715"/>
                <a:gd name="connsiteY3" fmla="*/ 2176463 h 2176463"/>
                <a:gd name="connsiteX4" fmla="*/ 0 w 2291715"/>
                <a:gd name="connsiteY4" fmla="*/ 2111561 h 2176463"/>
                <a:gd name="connsiteX5" fmla="*/ 0 w 2291715"/>
                <a:gd name="connsiteY5" fmla="*/ 64902 h 2176463"/>
                <a:gd name="connsiteX6" fmla="*/ 64902 w 2291715"/>
                <a:gd name="connsiteY6" fmla="*/ 0 h 2176463"/>
                <a:gd name="connsiteX7" fmla="*/ 1495425 w 2291715"/>
                <a:gd name="connsiteY7" fmla="*/ 0 h 2176463"/>
                <a:gd name="connsiteX8" fmla="*/ 2135373 w 2291715"/>
                <a:gd name="connsiteY8" fmla="*/ 0 h 2176463"/>
                <a:gd name="connsiteX9" fmla="*/ 2291715 w 2291715"/>
                <a:gd name="connsiteY9" fmla="*/ 156342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8" fmla="*/ 2135373 w 2200275"/>
                <a:gd name="connsiteY8" fmla="*/ 0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8" fmla="*/ 1495425 w 2200275"/>
                <a:gd name="connsiteY8" fmla="*/ 4762 h 2181225"/>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69664 h 2181225"/>
                <a:gd name="connsiteX1" fmla="*/ 2200275 w 2200275"/>
                <a:gd name="connsiteY1" fmla="*/ 1595437 h 2181225"/>
                <a:gd name="connsiteX2" fmla="*/ 2200275 w 2200275"/>
                <a:gd name="connsiteY2" fmla="*/ 2116323 h 2181225"/>
                <a:gd name="connsiteX3" fmla="*/ 2135373 w 2200275"/>
                <a:gd name="connsiteY3" fmla="*/ 2181225 h 2181225"/>
                <a:gd name="connsiteX4" fmla="*/ 64902 w 2200275"/>
                <a:gd name="connsiteY4" fmla="*/ 2181225 h 2181225"/>
                <a:gd name="connsiteX5" fmla="*/ 0 w 2200275"/>
                <a:gd name="connsiteY5" fmla="*/ 2116323 h 2181225"/>
                <a:gd name="connsiteX6" fmla="*/ 0 w 2200275"/>
                <a:gd name="connsiteY6" fmla="*/ 69664 h 2181225"/>
                <a:gd name="connsiteX7" fmla="*/ 64902 w 2200275"/>
                <a:gd name="connsiteY7" fmla="*/ 4762 h 2181225"/>
                <a:gd name="connsiteX8" fmla="*/ 604838 w 2200275"/>
                <a:gd name="connsiteY8" fmla="*/ 0 h 2181225"/>
                <a:gd name="connsiteX0" fmla="*/ 2200275 w 2200275"/>
                <a:gd name="connsiteY0" fmla="*/ 1595437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5" h="2181225">
                  <a:moveTo>
                    <a:pt x="2200275" y="1647824"/>
                  </a:moveTo>
                  <a:lnTo>
                    <a:pt x="2200275" y="2116323"/>
                  </a:lnTo>
                  <a:cubicBezTo>
                    <a:pt x="2200275" y="2152167"/>
                    <a:pt x="2171217" y="2181225"/>
                    <a:pt x="2135373" y="2181225"/>
                  </a:cubicBezTo>
                  <a:lnTo>
                    <a:pt x="64902" y="2181225"/>
                  </a:lnTo>
                  <a:cubicBezTo>
                    <a:pt x="29058" y="2181225"/>
                    <a:pt x="0" y="2152167"/>
                    <a:pt x="0" y="2116323"/>
                  </a:cubicBezTo>
                  <a:lnTo>
                    <a:pt x="0" y="69664"/>
                  </a:lnTo>
                  <a:cubicBezTo>
                    <a:pt x="0" y="33820"/>
                    <a:pt x="29058" y="4762"/>
                    <a:pt x="64902" y="4762"/>
                  </a:cubicBezTo>
                  <a:lnTo>
                    <a:pt x="833438" y="0"/>
                  </a:lnTo>
                </a:path>
              </a:pathLst>
            </a:custGeom>
            <a:noFill/>
            <a:ln w="28575">
              <a:solidFill>
                <a:srgbClr val="EB2D2D"/>
              </a:solidFill>
              <a:head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nvGrpSpPr>
            <p:cNvPr id="35" name="Group 34"/>
            <p:cNvGrpSpPr/>
            <p:nvPr/>
          </p:nvGrpSpPr>
          <p:grpSpPr>
            <a:xfrm>
              <a:off x="3454139" y="3751288"/>
              <a:ext cx="2492376" cy="1945580"/>
              <a:chOff x="3454139" y="3751288"/>
              <a:chExt cx="2492376" cy="1945580"/>
            </a:xfrm>
          </p:grpSpPr>
          <p:sp>
            <p:nvSpPr>
              <p:cNvPr id="36" name="TextBox 35"/>
              <p:cNvSpPr txBox="1"/>
              <p:nvPr/>
            </p:nvSpPr>
            <p:spPr>
              <a:xfrm>
                <a:off x="3454139" y="3751288"/>
                <a:ext cx="2492376" cy="379156"/>
              </a:xfrm>
              <a:prstGeom prst="rect">
                <a:avLst/>
              </a:prstGeom>
              <a:noFill/>
            </p:spPr>
            <p:txBody>
              <a:bodyPr wrap="square" rtlCol="0" anchor="ctr">
                <a:spAutoFit/>
              </a:bodyPr>
              <a:lstStyle/>
              <a:p>
                <a:pPr defTabSz="914377">
                  <a:buClr>
                    <a:srgbClr val="000000"/>
                  </a:buClr>
                  <a:buFont typeface="Arial"/>
                  <a:buNone/>
                  <a:defRPr/>
                </a:pPr>
                <a:r>
                  <a:rPr lang="en-US" sz="2000" b="1" kern="0" dirty="0">
                    <a:solidFill>
                      <a:prstClr val="black"/>
                    </a:solidFill>
                    <a:latin typeface="Arial" panose="020B0604020202020204" pitchFamily="34" charset="0"/>
                    <a:ea typeface="Verdana" panose="020B0604030504040204" pitchFamily="34" charset="0"/>
                    <a:cs typeface="Arial" panose="020B0604020202020204" pitchFamily="34" charset="0"/>
                    <a:sym typeface="Arial"/>
                  </a:rPr>
                  <a:t>Transportation</a:t>
                </a:r>
              </a:p>
            </p:txBody>
          </p:sp>
          <p:sp>
            <p:nvSpPr>
              <p:cNvPr id="37" name="Rectangle 36"/>
              <p:cNvSpPr/>
              <p:nvPr/>
            </p:nvSpPr>
            <p:spPr>
              <a:xfrm>
                <a:off x="3499097" y="4471905"/>
                <a:ext cx="2402457" cy="1224963"/>
              </a:xfrm>
              <a:prstGeom prst="rect">
                <a:avLst/>
              </a:prstGeom>
            </p:spPr>
            <p:txBody>
              <a:bodyPr wrap="square" anchor="ctr">
                <a:spAutoFit/>
              </a:bodyPr>
              <a:lstStyle/>
              <a:p>
                <a:pPr algn="just" defTabSz="685783">
                  <a:buClr>
                    <a:srgbClr val="000000"/>
                  </a:buClr>
                  <a:buFont typeface="Arial"/>
                  <a:buNone/>
                  <a:defRPr/>
                </a:pPr>
                <a:r>
                  <a:rPr lang="en-US" sz="1300" kern="0" dirty="0">
                    <a:solidFill>
                      <a:srgbClr val="000000"/>
                    </a:solidFill>
                    <a:latin typeface="Arial" panose="020B0604020202020204" pitchFamily="34" charset="0"/>
                    <a:cs typeface="Arial" panose="020B0604020202020204" pitchFamily="34" charset="0"/>
                    <a:sym typeface="Arial"/>
                  </a:rPr>
                  <a:t>McMaster-Carr and W.W. Grainger, have structured their supply chain to provide service to most of their customer using ground transportation</a:t>
                </a:r>
                <a:r>
                  <a:rPr lang="en-US" sz="1300" kern="0" dirty="0">
                    <a:solidFill>
                      <a:prstClr val="black">
                        <a:lumMod val="65000"/>
                        <a:lumOff val="35000"/>
                      </a:prstClr>
                    </a:solidFill>
                    <a:latin typeface="Arial" panose="020B0604020202020204" pitchFamily="34" charset="0"/>
                    <a:cs typeface="Arial" panose="020B0604020202020204" pitchFamily="34" charset="0"/>
                    <a:sym typeface="Arial"/>
                  </a:rPr>
                  <a:t>.</a:t>
                </a:r>
              </a:p>
            </p:txBody>
          </p:sp>
        </p:grpSp>
      </p:grpSp>
      <p:grpSp>
        <p:nvGrpSpPr>
          <p:cNvPr id="30" name="Group 29"/>
          <p:cNvGrpSpPr/>
          <p:nvPr/>
        </p:nvGrpSpPr>
        <p:grpSpPr>
          <a:xfrm>
            <a:off x="3861676" y="1383827"/>
            <a:ext cx="1662869" cy="1701373"/>
            <a:chOff x="1466850" y="1925222"/>
            <a:chExt cx="1219200" cy="1420397"/>
          </a:xfrm>
        </p:grpSpPr>
        <p:sp>
          <p:nvSpPr>
            <p:cNvPr id="32" name="Freeform 31"/>
            <p:cNvSpPr/>
            <p:nvPr/>
          </p:nvSpPr>
          <p:spPr>
            <a:xfrm>
              <a:off x="1466850" y="1925222"/>
              <a:ext cx="1219200" cy="1420397"/>
            </a:xfrm>
            <a:custGeom>
              <a:avLst/>
              <a:gdLst>
                <a:gd name="connsiteX0" fmla="*/ 609600 w 1219200"/>
                <a:gd name="connsiteY0" fmla="*/ 167738 h 1420397"/>
                <a:gd name="connsiteX1" fmla="*/ 167738 w 1219200"/>
                <a:gd name="connsiteY1" fmla="*/ 609600 h 1420397"/>
                <a:gd name="connsiteX2" fmla="*/ 609600 w 1219200"/>
                <a:gd name="connsiteY2" fmla="*/ 1051462 h 1420397"/>
                <a:gd name="connsiteX3" fmla="*/ 1051462 w 1219200"/>
                <a:gd name="connsiteY3" fmla="*/ 609600 h 1420397"/>
                <a:gd name="connsiteX4" fmla="*/ 609600 w 1219200"/>
                <a:gd name="connsiteY4" fmla="*/ 167738 h 1420397"/>
                <a:gd name="connsiteX5" fmla="*/ 609600 w 1219200"/>
                <a:gd name="connsiteY5" fmla="*/ 0 h 1420397"/>
                <a:gd name="connsiteX6" fmla="*/ 1219200 w 1219200"/>
                <a:gd name="connsiteY6" fmla="*/ 609600 h 1420397"/>
                <a:gd name="connsiteX7" fmla="*/ 846884 w 1219200"/>
                <a:gd name="connsiteY7" fmla="*/ 1171295 h 1420397"/>
                <a:gd name="connsiteX8" fmla="*/ 757085 w 1219200"/>
                <a:gd name="connsiteY8" fmla="*/ 1199170 h 1420397"/>
                <a:gd name="connsiteX9" fmla="*/ 609600 w 1219200"/>
                <a:gd name="connsiteY9" fmla="*/ 1420397 h 1420397"/>
                <a:gd name="connsiteX10" fmla="*/ 462115 w 1219200"/>
                <a:gd name="connsiteY10" fmla="*/ 1199170 h 1420397"/>
                <a:gd name="connsiteX11" fmla="*/ 372316 w 1219200"/>
                <a:gd name="connsiteY11" fmla="*/ 1171295 h 1420397"/>
                <a:gd name="connsiteX12" fmla="*/ 0 w 1219200"/>
                <a:gd name="connsiteY12" fmla="*/ 609600 h 1420397"/>
                <a:gd name="connsiteX13" fmla="*/ 609600 w 1219200"/>
                <a:gd name="connsiteY13" fmla="*/ 0 h 142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1420397">
                  <a:moveTo>
                    <a:pt x="609600" y="167738"/>
                  </a:moveTo>
                  <a:cubicBezTo>
                    <a:pt x="365566" y="167738"/>
                    <a:pt x="167738" y="365566"/>
                    <a:pt x="167738" y="609600"/>
                  </a:cubicBezTo>
                  <a:cubicBezTo>
                    <a:pt x="167738" y="853634"/>
                    <a:pt x="365566" y="1051462"/>
                    <a:pt x="609600" y="1051462"/>
                  </a:cubicBezTo>
                  <a:cubicBezTo>
                    <a:pt x="853634" y="1051462"/>
                    <a:pt x="1051462" y="853634"/>
                    <a:pt x="1051462" y="609600"/>
                  </a:cubicBezTo>
                  <a:cubicBezTo>
                    <a:pt x="1051462" y="365566"/>
                    <a:pt x="853634" y="167738"/>
                    <a:pt x="609600" y="167738"/>
                  </a:cubicBezTo>
                  <a:close/>
                  <a:moveTo>
                    <a:pt x="609600" y="0"/>
                  </a:moveTo>
                  <a:cubicBezTo>
                    <a:pt x="946273" y="0"/>
                    <a:pt x="1219200" y="272927"/>
                    <a:pt x="1219200" y="609600"/>
                  </a:cubicBezTo>
                  <a:cubicBezTo>
                    <a:pt x="1219200" y="862105"/>
                    <a:pt x="1065679" y="1078752"/>
                    <a:pt x="846884" y="1171295"/>
                  </a:cubicBezTo>
                  <a:lnTo>
                    <a:pt x="757085" y="1199170"/>
                  </a:lnTo>
                  <a:lnTo>
                    <a:pt x="609600" y="1420397"/>
                  </a:lnTo>
                  <a:lnTo>
                    <a:pt x="462115" y="1199170"/>
                  </a:lnTo>
                  <a:lnTo>
                    <a:pt x="372316" y="1171295"/>
                  </a:lnTo>
                  <a:cubicBezTo>
                    <a:pt x="153522" y="1078752"/>
                    <a:pt x="0" y="862105"/>
                    <a:pt x="0" y="609600"/>
                  </a:cubicBezTo>
                  <a:cubicBezTo>
                    <a:pt x="0" y="272927"/>
                    <a:pt x="272927" y="0"/>
                    <a:pt x="609600" y="0"/>
                  </a:cubicBezTo>
                  <a:close/>
                </a:path>
              </a:pathLst>
            </a:custGeom>
            <a:gradFill flip="none" rotWithShape="1">
              <a:gsLst>
                <a:gs pos="0">
                  <a:srgbClr val="EC3838"/>
                </a:gs>
                <a:gs pos="100000">
                  <a:srgbClr val="D91515"/>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sp>
          <p:nvSpPr>
            <p:cNvPr id="33" name="Oval 32"/>
            <p:cNvSpPr/>
            <p:nvPr/>
          </p:nvSpPr>
          <p:spPr>
            <a:xfrm>
              <a:off x="1628410" y="2086783"/>
              <a:ext cx="896081" cy="896080"/>
            </a:xfrm>
            <a:prstGeom prst="ellipse">
              <a:avLst/>
            </a:prstGeom>
            <a:solidFill>
              <a:schemeClr val="bg1">
                <a:lumMod val="95000"/>
              </a:schemeClr>
            </a:solidFill>
            <a:ln>
              <a:noFill/>
            </a:ln>
            <a:effectLst>
              <a:innerShdw blurRad="38100" dist="50800" dir="108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sp>
        <p:nvSpPr>
          <p:cNvPr id="31" name="Freeform 30"/>
          <p:cNvSpPr/>
          <p:nvPr/>
        </p:nvSpPr>
        <p:spPr>
          <a:xfrm>
            <a:off x="4251896" y="1847996"/>
            <a:ext cx="882449" cy="617327"/>
          </a:xfrm>
          <a:custGeom>
            <a:avLst/>
            <a:gdLst>
              <a:gd name="connsiteX0" fmla="*/ 695460 w 989810"/>
              <a:gd name="connsiteY0" fmla="*/ 776641 h 923245"/>
              <a:gd name="connsiteX1" fmla="*/ 768762 w 989810"/>
              <a:gd name="connsiteY1" fmla="*/ 849943 h 923245"/>
              <a:gd name="connsiteX2" fmla="*/ 695460 w 989810"/>
              <a:gd name="connsiteY2" fmla="*/ 923245 h 923245"/>
              <a:gd name="connsiteX3" fmla="*/ 622158 w 989810"/>
              <a:gd name="connsiteY3" fmla="*/ 849943 h 923245"/>
              <a:gd name="connsiteX4" fmla="*/ 695460 w 989810"/>
              <a:gd name="connsiteY4" fmla="*/ 776641 h 923245"/>
              <a:gd name="connsiteX5" fmla="*/ 447819 w 989810"/>
              <a:gd name="connsiteY5" fmla="*/ 776641 h 923245"/>
              <a:gd name="connsiteX6" fmla="*/ 521121 w 989810"/>
              <a:gd name="connsiteY6" fmla="*/ 849943 h 923245"/>
              <a:gd name="connsiteX7" fmla="*/ 447819 w 989810"/>
              <a:gd name="connsiteY7" fmla="*/ 923245 h 923245"/>
              <a:gd name="connsiteX8" fmla="*/ 374517 w 989810"/>
              <a:gd name="connsiteY8" fmla="*/ 849943 h 923245"/>
              <a:gd name="connsiteX9" fmla="*/ 447819 w 989810"/>
              <a:gd name="connsiteY9" fmla="*/ 776641 h 923245"/>
              <a:gd name="connsiteX10" fmla="*/ 892121 w 989810"/>
              <a:gd name="connsiteY10" fmla="*/ 297927 h 923245"/>
              <a:gd name="connsiteX11" fmla="*/ 799864 w 989810"/>
              <a:gd name="connsiteY11" fmla="*/ 298107 h 923245"/>
              <a:gd name="connsiteX12" fmla="*/ 799864 w 989810"/>
              <a:gd name="connsiteY12" fmla="*/ 508217 h 923245"/>
              <a:gd name="connsiteX13" fmla="*/ 785336 w 989810"/>
              <a:gd name="connsiteY13" fmla="*/ 522746 h 923245"/>
              <a:gd name="connsiteX14" fmla="*/ 422922 w 989810"/>
              <a:gd name="connsiteY14" fmla="*/ 522746 h 923245"/>
              <a:gd name="connsiteX15" fmla="*/ 408393 w 989810"/>
              <a:gd name="connsiteY15" fmla="*/ 508217 h 923245"/>
              <a:gd name="connsiteX16" fmla="*/ 408393 w 989810"/>
              <a:gd name="connsiteY16" fmla="*/ 298873 h 923245"/>
              <a:gd name="connsiteX17" fmla="*/ 353120 w 989810"/>
              <a:gd name="connsiteY17" fmla="*/ 298982 h 923245"/>
              <a:gd name="connsiteX18" fmla="*/ 311912 w 989810"/>
              <a:gd name="connsiteY18" fmla="*/ 327803 h 923245"/>
              <a:gd name="connsiteX19" fmla="*/ 358367 w 989810"/>
              <a:gd name="connsiteY19" fmla="*/ 635008 h 923245"/>
              <a:gd name="connsiteX20" fmla="*/ 414872 w 989810"/>
              <a:gd name="connsiteY20" fmla="*/ 685964 h 923245"/>
              <a:gd name="connsiteX21" fmla="*/ 754600 w 989810"/>
              <a:gd name="connsiteY21" fmla="*/ 687284 h 923245"/>
              <a:gd name="connsiteX22" fmla="*/ 810034 w 989810"/>
              <a:gd name="connsiteY22" fmla="*/ 645567 h 923245"/>
              <a:gd name="connsiteX23" fmla="*/ 915884 w 989810"/>
              <a:gd name="connsiteY23" fmla="*/ 333033 h 923245"/>
              <a:gd name="connsiteX24" fmla="*/ 892121 w 989810"/>
              <a:gd name="connsiteY24" fmla="*/ 297927 h 923245"/>
              <a:gd name="connsiteX25" fmla="*/ 238405 w 989810"/>
              <a:gd name="connsiteY25" fmla="*/ 80045 h 923245"/>
              <a:gd name="connsiteX26" fmla="*/ 279840 w 989810"/>
              <a:gd name="connsiteY26" fmla="*/ 116140 h 923245"/>
              <a:gd name="connsiteX27" fmla="*/ 300429 w 989810"/>
              <a:gd name="connsiteY27" fmla="*/ 245163 h 923245"/>
              <a:gd name="connsiteX28" fmla="*/ 408393 w 989810"/>
              <a:gd name="connsiteY28" fmla="*/ 245200 h 923245"/>
              <a:gd name="connsiteX29" fmla="*/ 408393 w 989810"/>
              <a:gd name="connsiteY29" fmla="*/ 240898 h 923245"/>
              <a:gd name="connsiteX30" fmla="*/ 422922 w 989810"/>
              <a:gd name="connsiteY30" fmla="*/ 226369 h 923245"/>
              <a:gd name="connsiteX31" fmla="*/ 785336 w 989810"/>
              <a:gd name="connsiteY31" fmla="*/ 226369 h 923245"/>
              <a:gd name="connsiteX32" fmla="*/ 799864 w 989810"/>
              <a:gd name="connsiteY32" fmla="*/ 240898 h 923245"/>
              <a:gd name="connsiteX33" fmla="*/ 799864 w 989810"/>
              <a:gd name="connsiteY33" fmla="*/ 245334 h 923245"/>
              <a:gd name="connsiteX34" fmla="*/ 960137 w 989810"/>
              <a:gd name="connsiteY34" fmla="*/ 245388 h 923245"/>
              <a:gd name="connsiteX35" fmla="*/ 982326 w 989810"/>
              <a:gd name="connsiteY35" fmla="*/ 296105 h 923245"/>
              <a:gd name="connsiteX36" fmla="*/ 847609 w 989810"/>
              <a:gd name="connsiteY36" fmla="*/ 692330 h 923245"/>
              <a:gd name="connsiteX37" fmla="*/ 781043 w 989810"/>
              <a:gd name="connsiteY37" fmla="*/ 727198 h 923245"/>
              <a:gd name="connsiteX38" fmla="*/ 351541 w 989810"/>
              <a:gd name="connsiteY38" fmla="*/ 727176 h 923245"/>
              <a:gd name="connsiteX39" fmla="*/ 317772 w 989810"/>
              <a:gd name="connsiteY39" fmla="*/ 677438 h 923245"/>
              <a:gd name="connsiteX40" fmla="*/ 232667 w 989810"/>
              <a:gd name="connsiteY40" fmla="*/ 185162 h 923245"/>
              <a:gd name="connsiteX41" fmla="*/ 197989 w 989810"/>
              <a:gd name="connsiteY41" fmla="*/ 137994 h 923245"/>
              <a:gd name="connsiteX42" fmla="*/ 30560 w 989810"/>
              <a:gd name="connsiteY42" fmla="*/ 141164 h 923245"/>
              <a:gd name="connsiteX43" fmla="*/ 2526 w 989810"/>
              <a:gd name="connsiteY43" fmla="*/ 124701 h 923245"/>
              <a:gd name="connsiteX44" fmla="*/ 0 w 989810"/>
              <a:gd name="connsiteY44" fmla="*/ 112189 h 923245"/>
              <a:gd name="connsiteX45" fmla="*/ 2526 w 989810"/>
              <a:gd name="connsiteY45" fmla="*/ 99677 h 923245"/>
              <a:gd name="connsiteX46" fmla="*/ 33729 w 989810"/>
              <a:gd name="connsiteY46" fmla="*/ 83215 h 923245"/>
              <a:gd name="connsiteX47" fmla="*/ 720847 w 989810"/>
              <a:gd name="connsiteY47" fmla="*/ 44091 h 923245"/>
              <a:gd name="connsiteX48" fmla="*/ 643838 w 989810"/>
              <a:gd name="connsiteY48" fmla="*/ 124777 h 923245"/>
              <a:gd name="connsiteX49" fmla="*/ 720847 w 989810"/>
              <a:gd name="connsiteY49" fmla="*/ 44091 h 923245"/>
              <a:gd name="connsiteX50" fmla="*/ 497508 w 989810"/>
              <a:gd name="connsiteY50" fmla="*/ 39122 h 923245"/>
              <a:gd name="connsiteX51" fmla="*/ 555635 w 989810"/>
              <a:gd name="connsiteY51" fmla="*/ 128304 h 923245"/>
              <a:gd name="connsiteX52" fmla="*/ 497508 w 989810"/>
              <a:gd name="connsiteY52" fmla="*/ 39122 h 923245"/>
              <a:gd name="connsiteX53" fmla="*/ 718683 w 989810"/>
              <a:gd name="connsiteY53" fmla="*/ 1 h 923245"/>
              <a:gd name="connsiteX54" fmla="*/ 769300 w 989810"/>
              <a:gd name="connsiteY54" fmla="*/ 18747 h 923245"/>
              <a:gd name="connsiteX55" fmla="*/ 763654 w 989810"/>
              <a:gd name="connsiteY55" fmla="*/ 119562 h 923245"/>
              <a:gd name="connsiteX56" fmla="*/ 755239 w 989810"/>
              <a:gd name="connsiteY56" fmla="*/ 126521 h 923245"/>
              <a:gd name="connsiteX57" fmla="*/ 798151 w 989810"/>
              <a:gd name="connsiteY57" fmla="*/ 126521 h 923245"/>
              <a:gd name="connsiteX58" fmla="*/ 809571 w 989810"/>
              <a:gd name="connsiteY58" fmla="*/ 137941 h 923245"/>
              <a:gd name="connsiteX59" fmla="*/ 809571 w 989810"/>
              <a:gd name="connsiteY59" fmla="*/ 192760 h 923245"/>
              <a:gd name="connsiteX60" fmla="*/ 798151 w 989810"/>
              <a:gd name="connsiteY60" fmla="*/ 204181 h 923245"/>
              <a:gd name="connsiteX61" fmla="*/ 410106 w 989810"/>
              <a:gd name="connsiteY61" fmla="*/ 204181 h 923245"/>
              <a:gd name="connsiteX62" fmla="*/ 398686 w 989810"/>
              <a:gd name="connsiteY62" fmla="*/ 192760 h 923245"/>
              <a:gd name="connsiteX63" fmla="*/ 398686 w 989810"/>
              <a:gd name="connsiteY63" fmla="*/ 137941 h 923245"/>
              <a:gd name="connsiteX64" fmla="*/ 410106 w 989810"/>
              <a:gd name="connsiteY64" fmla="*/ 126521 h 923245"/>
              <a:gd name="connsiteX65" fmla="*/ 463455 w 989810"/>
              <a:gd name="connsiteY65" fmla="*/ 126521 h 923245"/>
              <a:gd name="connsiteX66" fmla="*/ 452287 w 989810"/>
              <a:gd name="connsiteY66" fmla="*/ 120851 h 923245"/>
              <a:gd name="connsiteX67" fmla="*/ 604272 w 989810"/>
              <a:gd name="connsiteY67" fmla="*/ 107502 h 923245"/>
              <a:gd name="connsiteX68" fmla="*/ 718683 w 989810"/>
              <a:gd name="connsiteY68" fmla="*/ 1 h 92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89810" h="923245">
                <a:moveTo>
                  <a:pt x="695460" y="776641"/>
                </a:moveTo>
                <a:cubicBezTo>
                  <a:pt x="735944" y="776641"/>
                  <a:pt x="768762" y="809459"/>
                  <a:pt x="768762" y="849943"/>
                </a:cubicBezTo>
                <a:cubicBezTo>
                  <a:pt x="768762" y="890427"/>
                  <a:pt x="735944" y="923245"/>
                  <a:pt x="695460" y="923245"/>
                </a:cubicBezTo>
                <a:cubicBezTo>
                  <a:pt x="654976" y="923245"/>
                  <a:pt x="622158" y="890427"/>
                  <a:pt x="622158" y="849943"/>
                </a:cubicBezTo>
                <a:cubicBezTo>
                  <a:pt x="622158" y="809459"/>
                  <a:pt x="654976" y="776641"/>
                  <a:pt x="695460" y="776641"/>
                </a:cubicBezTo>
                <a:close/>
                <a:moveTo>
                  <a:pt x="447819" y="776641"/>
                </a:moveTo>
                <a:cubicBezTo>
                  <a:pt x="488303" y="776641"/>
                  <a:pt x="521121" y="809459"/>
                  <a:pt x="521121" y="849943"/>
                </a:cubicBezTo>
                <a:cubicBezTo>
                  <a:pt x="521121" y="890427"/>
                  <a:pt x="488303" y="923245"/>
                  <a:pt x="447819" y="923245"/>
                </a:cubicBezTo>
                <a:cubicBezTo>
                  <a:pt x="407335" y="923245"/>
                  <a:pt x="374517" y="890427"/>
                  <a:pt x="374517" y="849943"/>
                </a:cubicBezTo>
                <a:cubicBezTo>
                  <a:pt x="374517" y="809459"/>
                  <a:pt x="407335" y="776641"/>
                  <a:pt x="447819" y="776641"/>
                </a:cubicBezTo>
                <a:close/>
                <a:moveTo>
                  <a:pt x="892121" y="297927"/>
                </a:moveTo>
                <a:lnTo>
                  <a:pt x="799864" y="298107"/>
                </a:lnTo>
                <a:lnTo>
                  <a:pt x="799864" y="508217"/>
                </a:lnTo>
                <a:cubicBezTo>
                  <a:pt x="799864" y="516241"/>
                  <a:pt x="793360" y="522746"/>
                  <a:pt x="785336" y="522746"/>
                </a:cubicBezTo>
                <a:lnTo>
                  <a:pt x="422922" y="522746"/>
                </a:lnTo>
                <a:cubicBezTo>
                  <a:pt x="414898" y="522746"/>
                  <a:pt x="408393" y="516241"/>
                  <a:pt x="408393" y="508217"/>
                </a:cubicBezTo>
                <a:lnTo>
                  <a:pt x="408393" y="298873"/>
                </a:lnTo>
                <a:lnTo>
                  <a:pt x="353120" y="298982"/>
                </a:lnTo>
                <a:cubicBezTo>
                  <a:pt x="321421" y="300136"/>
                  <a:pt x="307157" y="299705"/>
                  <a:pt x="311912" y="327803"/>
                </a:cubicBezTo>
                <a:lnTo>
                  <a:pt x="358367" y="635008"/>
                </a:lnTo>
                <a:cubicBezTo>
                  <a:pt x="367702" y="676815"/>
                  <a:pt x="373591" y="683234"/>
                  <a:pt x="414872" y="685964"/>
                </a:cubicBezTo>
                <a:lnTo>
                  <a:pt x="754600" y="687284"/>
                </a:lnTo>
                <a:cubicBezTo>
                  <a:pt x="792786" y="685084"/>
                  <a:pt x="799825" y="675755"/>
                  <a:pt x="810034" y="645567"/>
                </a:cubicBezTo>
                <a:lnTo>
                  <a:pt x="915884" y="333033"/>
                </a:lnTo>
                <a:cubicBezTo>
                  <a:pt x="923539" y="306726"/>
                  <a:pt x="926438" y="298897"/>
                  <a:pt x="892121" y="297927"/>
                </a:cubicBezTo>
                <a:close/>
                <a:moveTo>
                  <a:pt x="238405" y="80045"/>
                </a:moveTo>
                <a:cubicBezTo>
                  <a:pt x="268593" y="82099"/>
                  <a:pt x="272686" y="86233"/>
                  <a:pt x="279840" y="116140"/>
                </a:cubicBezTo>
                <a:lnTo>
                  <a:pt x="300429" y="245163"/>
                </a:lnTo>
                <a:lnTo>
                  <a:pt x="408393" y="245200"/>
                </a:lnTo>
                <a:lnTo>
                  <a:pt x="408393" y="240898"/>
                </a:lnTo>
                <a:cubicBezTo>
                  <a:pt x="408393" y="232874"/>
                  <a:pt x="414898" y="226369"/>
                  <a:pt x="422922" y="226369"/>
                </a:cubicBezTo>
                <a:lnTo>
                  <a:pt x="785336" y="226369"/>
                </a:lnTo>
                <a:cubicBezTo>
                  <a:pt x="793360" y="226369"/>
                  <a:pt x="799864" y="232874"/>
                  <a:pt x="799864" y="240898"/>
                </a:cubicBezTo>
                <a:lnTo>
                  <a:pt x="799864" y="245334"/>
                </a:lnTo>
                <a:lnTo>
                  <a:pt x="960137" y="245388"/>
                </a:lnTo>
                <a:cubicBezTo>
                  <a:pt x="996590" y="244331"/>
                  <a:pt x="993420" y="260709"/>
                  <a:pt x="982326" y="296105"/>
                </a:cubicBezTo>
                <a:lnTo>
                  <a:pt x="847609" y="692330"/>
                </a:lnTo>
                <a:cubicBezTo>
                  <a:pt x="839156" y="715575"/>
                  <a:pt x="825949" y="724556"/>
                  <a:pt x="781043" y="727198"/>
                </a:cubicBezTo>
                <a:lnTo>
                  <a:pt x="351541" y="727176"/>
                </a:lnTo>
                <a:cubicBezTo>
                  <a:pt x="326677" y="722686"/>
                  <a:pt x="323144" y="701663"/>
                  <a:pt x="317772" y="677438"/>
                </a:cubicBezTo>
                <a:lnTo>
                  <a:pt x="232667" y="185162"/>
                </a:lnTo>
                <a:cubicBezTo>
                  <a:pt x="226391" y="154119"/>
                  <a:pt x="228039" y="137340"/>
                  <a:pt x="197989" y="137994"/>
                </a:cubicBezTo>
                <a:lnTo>
                  <a:pt x="30560" y="141164"/>
                </a:lnTo>
                <a:cubicBezTo>
                  <a:pt x="17245" y="141164"/>
                  <a:pt x="7406" y="136239"/>
                  <a:pt x="2526" y="124701"/>
                </a:cubicBezTo>
                <a:lnTo>
                  <a:pt x="0" y="112189"/>
                </a:lnTo>
                <a:lnTo>
                  <a:pt x="2526" y="99677"/>
                </a:lnTo>
                <a:cubicBezTo>
                  <a:pt x="7406" y="88140"/>
                  <a:pt x="20415" y="83215"/>
                  <a:pt x="33729" y="83215"/>
                </a:cubicBezTo>
                <a:close/>
                <a:moveTo>
                  <a:pt x="720847" y="44091"/>
                </a:moveTo>
                <a:cubicBezTo>
                  <a:pt x="695236" y="41798"/>
                  <a:pt x="658031" y="68015"/>
                  <a:pt x="643838" y="124777"/>
                </a:cubicBezTo>
                <a:cubicBezTo>
                  <a:pt x="722503" y="128094"/>
                  <a:pt x="774422" y="52660"/>
                  <a:pt x="720847" y="44091"/>
                </a:cubicBezTo>
                <a:close/>
                <a:moveTo>
                  <a:pt x="497508" y="39122"/>
                </a:moveTo>
                <a:cubicBezTo>
                  <a:pt x="418323" y="28731"/>
                  <a:pt x="451567" y="119378"/>
                  <a:pt x="555635" y="128304"/>
                </a:cubicBezTo>
                <a:cubicBezTo>
                  <a:pt x="552862" y="69860"/>
                  <a:pt x="523071" y="41902"/>
                  <a:pt x="497508" y="39122"/>
                </a:cubicBezTo>
                <a:close/>
                <a:moveTo>
                  <a:pt x="718683" y="1"/>
                </a:moveTo>
                <a:cubicBezTo>
                  <a:pt x="735258" y="92"/>
                  <a:pt x="752378" y="5804"/>
                  <a:pt x="769300" y="18747"/>
                </a:cubicBezTo>
                <a:cubicBezTo>
                  <a:pt x="802187" y="47672"/>
                  <a:pt x="797631" y="86403"/>
                  <a:pt x="763654" y="119562"/>
                </a:cubicBezTo>
                <a:lnTo>
                  <a:pt x="755239" y="126521"/>
                </a:lnTo>
                <a:lnTo>
                  <a:pt x="798151" y="126521"/>
                </a:lnTo>
                <a:cubicBezTo>
                  <a:pt x="804458" y="126521"/>
                  <a:pt x="809571" y="131634"/>
                  <a:pt x="809571" y="137941"/>
                </a:cubicBezTo>
                <a:lnTo>
                  <a:pt x="809571" y="192760"/>
                </a:lnTo>
                <a:cubicBezTo>
                  <a:pt x="809571" y="199068"/>
                  <a:pt x="804458" y="204181"/>
                  <a:pt x="798151" y="204181"/>
                </a:cubicBezTo>
                <a:lnTo>
                  <a:pt x="410106" y="204181"/>
                </a:lnTo>
                <a:cubicBezTo>
                  <a:pt x="403799" y="204181"/>
                  <a:pt x="398686" y="199068"/>
                  <a:pt x="398686" y="192760"/>
                </a:cubicBezTo>
                <a:lnTo>
                  <a:pt x="398686" y="137941"/>
                </a:lnTo>
                <a:cubicBezTo>
                  <a:pt x="398686" y="131634"/>
                  <a:pt x="403799" y="126521"/>
                  <a:pt x="410106" y="126521"/>
                </a:cubicBezTo>
                <a:lnTo>
                  <a:pt x="463455" y="126521"/>
                </a:lnTo>
                <a:lnTo>
                  <a:pt x="452287" y="120851"/>
                </a:lnTo>
                <a:cubicBezTo>
                  <a:pt x="338925" y="47449"/>
                  <a:pt x="524532" y="-98040"/>
                  <a:pt x="604272" y="107502"/>
                </a:cubicBezTo>
                <a:cubicBezTo>
                  <a:pt x="624134" y="50049"/>
                  <a:pt x="668956" y="-272"/>
                  <a:pt x="718683" y="1"/>
                </a:cubicBezTo>
                <a:close/>
              </a:path>
            </a:pathLst>
          </a:custGeom>
          <a:solidFill>
            <a:srgbClr val="EB373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21917" tIns="60958" rIns="121917" bIns="60958" rtlCol="0" anchor="ctr">
            <a:noAutofit/>
          </a:bodyP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nvGrpSpPr>
          <p:cNvPr id="8" name="Group 7"/>
          <p:cNvGrpSpPr/>
          <p:nvPr/>
        </p:nvGrpSpPr>
        <p:grpSpPr>
          <a:xfrm>
            <a:off x="9525412" y="3426612"/>
            <a:ext cx="2187213" cy="3000985"/>
            <a:chOff x="9016692" y="3528838"/>
            <a:chExt cx="2511423" cy="2712103"/>
          </a:xfrm>
        </p:grpSpPr>
        <p:sp>
          <p:nvSpPr>
            <p:cNvPr id="14" name="Rounded Rectangle 2"/>
            <p:cNvSpPr/>
            <p:nvPr/>
          </p:nvSpPr>
          <p:spPr>
            <a:xfrm>
              <a:off x="9035740" y="3528838"/>
              <a:ext cx="2492375" cy="2712103"/>
            </a:xfrm>
            <a:custGeom>
              <a:avLst/>
              <a:gdLst>
                <a:gd name="connsiteX0" fmla="*/ 0 w 2200275"/>
                <a:gd name="connsiteY0" fmla="*/ 64902 h 2176463"/>
                <a:gd name="connsiteX1" fmla="*/ 64902 w 2200275"/>
                <a:gd name="connsiteY1" fmla="*/ 0 h 2176463"/>
                <a:gd name="connsiteX2" fmla="*/ 2135373 w 2200275"/>
                <a:gd name="connsiteY2" fmla="*/ 0 h 2176463"/>
                <a:gd name="connsiteX3" fmla="*/ 2200275 w 2200275"/>
                <a:gd name="connsiteY3" fmla="*/ 64902 h 2176463"/>
                <a:gd name="connsiteX4" fmla="*/ 2200275 w 2200275"/>
                <a:gd name="connsiteY4" fmla="*/ 2111561 h 2176463"/>
                <a:gd name="connsiteX5" fmla="*/ 2135373 w 2200275"/>
                <a:gd name="connsiteY5" fmla="*/ 2176463 h 2176463"/>
                <a:gd name="connsiteX6" fmla="*/ 64902 w 2200275"/>
                <a:gd name="connsiteY6" fmla="*/ 2176463 h 2176463"/>
                <a:gd name="connsiteX7" fmla="*/ 0 w 2200275"/>
                <a:gd name="connsiteY7" fmla="*/ 2111561 h 2176463"/>
                <a:gd name="connsiteX8" fmla="*/ 0 w 2200275"/>
                <a:gd name="connsiteY8" fmla="*/ 64902 h 2176463"/>
                <a:gd name="connsiteX0" fmla="*/ 0 w 2200275"/>
                <a:gd name="connsiteY0" fmla="*/ 64902 h 2176463"/>
                <a:gd name="connsiteX1" fmla="*/ 64902 w 2200275"/>
                <a:gd name="connsiteY1" fmla="*/ 0 h 2176463"/>
                <a:gd name="connsiteX2" fmla="*/ 1495425 w 2200275"/>
                <a:gd name="connsiteY2" fmla="*/ 0 h 2176463"/>
                <a:gd name="connsiteX3" fmla="*/ 2135373 w 2200275"/>
                <a:gd name="connsiteY3" fmla="*/ 0 h 2176463"/>
                <a:gd name="connsiteX4" fmla="*/ 2200275 w 2200275"/>
                <a:gd name="connsiteY4" fmla="*/ 64902 h 2176463"/>
                <a:gd name="connsiteX5" fmla="*/ 2200275 w 2200275"/>
                <a:gd name="connsiteY5" fmla="*/ 2111561 h 2176463"/>
                <a:gd name="connsiteX6" fmla="*/ 2135373 w 2200275"/>
                <a:gd name="connsiteY6" fmla="*/ 2176463 h 2176463"/>
                <a:gd name="connsiteX7" fmla="*/ 64902 w 2200275"/>
                <a:gd name="connsiteY7" fmla="*/ 2176463 h 2176463"/>
                <a:gd name="connsiteX8" fmla="*/ 0 w 2200275"/>
                <a:gd name="connsiteY8" fmla="*/ 2111561 h 2176463"/>
                <a:gd name="connsiteX9" fmla="*/ 0 w 2200275"/>
                <a:gd name="connsiteY9" fmla="*/ 64902 h 2176463"/>
                <a:gd name="connsiteX0" fmla="*/ 2200275 w 2291715"/>
                <a:gd name="connsiteY0" fmla="*/ 64902 h 2176463"/>
                <a:gd name="connsiteX1" fmla="*/ 2200275 w 2291715"/>
                <a:gd name="connsiteY1" fmla="*/ 2111561 h 2176463"/>
                <a:gd name="connsiteX2" fmla="*/ 2135373 w 2291715"/>
                <a:gd name="connsiteY2" fmla="*/ 2176463 h 2176463"/>
                <a:gd name="connsiteX3" fmla="*/ 64902 w 2291715"/>
                <a:gd name="connsiteY3" fmla="*/ 2176463 h 2176463"/>
                <a:gd name="connsiteX4" fmla="*/ 0 w 2291715"/>
                <a:gd name="connsiteY4" fmla="*/ 2111561 h 2176463"/>
                <a:gd name="connsiteX5" fmla="*/ 0 w 2291715"/>
                <a:gd name="connsiteY5" fmla="*/ 64902 h 2176463"/>
                <a:gd name="connsiteX6" fmla="*/ 64902 w 2291715"/>
                <a:gd name="connsiteY6" fmla="*/ 0 h 2176463"/>
                <a:gd name="connsiteX7" fmla="*/ 1495425 w 2291715"/>
                <a:gd name="connsiteY7" fmla="*/ 0 h 2176463"/>
                <a:gd name="connsiteX8" fmla="*/ 2135373 w 2291715"/>
                <a:gd name="connsiteY8" fmla="*/ 0 h 2176463"/>
                <a:gd name="connsiteX9" fmla="*/ 2291715 w 2291715"/>
                <a:gd name="connsiteY9" fmla="*/ 156342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8" fmla="*/ 2135373 w 2200275"/>
                <a:gd name="connsiteY8" fmla="*/ 0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8" fmla="*/ 1495425 w 2200275"/>
                <a:gd name="connsiteY8" fmla="*/ 4762 h 2181225"/>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69664 h 2181225"/>
                <a:gd name="connsiteX1" fmla="*/ 2200275 w 2200275"/>
                <a:gd name="connsiteY1" fmla="*/ 1595437 h 2181225"/>
                <a:gd name="connsiteX2" fmla="*/ 2200275 w 2200275"/>
                <a:gd name="connsiteY2" fmla="*/ 2116323 h 2181225"/>
                <a:gd name="connsiteX3" fmla="*/ 2135373 w 2200275"/>
                <a:gd name="connsiteY3" fmla="*/ 2181225 h 2181225"/>
                <a:gd name="connsiteX4" fmla="*/ 64902 w 2200275"/>
                <a:gd name="connsiteY4" fmla="*/ 2181225 h 2181225"/>
                <a:gd name="connsiteX5" fmla="*/ 0 w 2200275"/>
                <a:gd name="connsiteY5" fmla="*/ 2116323 h 2181225"/>
                <a:gd name="connsiteX6" fmla="*/ 0 w 2200275"/>
                <a:gd name="connsiteY6" fmla="*/ 69664 h 2181225"/>
                <a:gd name="connsiteX7" fmla="*/ 64902 w 2200275"/>
                <a:gd name="connsiteY7" fmla="*/ 4762 h 2181225"/>
                <a:gd name="connsiteX8" fmla="*/ 604838 w 2200275"/>
                <a:gd name="connsiteY8" fmla="*/ 0 h 2181225"/>
                <a:gd name="connsiteX0" fmla="*/ 2200275 w 2200275"/>
                <a:gd name="connsiteY0" fmla="*/ 1595437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5" h="2181225">
                  <a:moveTo>
                    <a:pt x="2200275" y="1647824"/>
                  </a:moveTo>
                  <a:lnTo>
                    <a:pt x="2200275" y="2116323"/>
                  </a:lnTo>
                  <a:cubicBezTo>
                    <a:pt x="2200275" y="2152167"/>
                    <a:pt x="2171217" y="2181225"/>
                    <a:pt x="2135373" y="2181225"/>
                  </a:cubicBezTo>
                  <a:lnTo>
                    <a:pt x="64902" y="2181225"/>
                  </a:lnTo>
                  <a:cubicBezTo>
                    <a:pt x="29058" y="2181225"/>
                    <a:pt x="0" y="2152167"/>
                    <a:pt x="0" y="2116323"/>
                  </a:cubicBezTo>
                  <a:lnTo>
                    <a:pt x="0" y="69664"/>
                  </a:lnTo>
                  <a:cubicBezTo>
                    <a:pt x="0" y="33820"/>
                    <a:pt x="29058" y="4762"/>
                    <a:pt x="64902" y="4762"/>
                  </a:cubicBezTo>
                  <a:lnTo>
                    <a:pt x="833438" y="0"/>
                  </a:lnTo>
                </a:path>
              </a:pathLst>
            </a:custGeom>
            <a:noFill/>
            <a:ln w="28575">
              <a:solidFill>
                <a:srgbClr val="009BBA"/>
              </a:solidFill>
              <a:head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nvGrpSpPr>
            <p:cNvPr id="15" name="Group 14"/>
            <p:cNvGrpSpPr/>
            <p:nvPr/>
          </p:nvGrpSpPr>
          <p:grpSpPr>
            <a:xfrm>
              <a:off x="9016692" y="3638531"/>
              <a:ext cx="2301377" cy="1913977"/>
              <a:chOff x="9090087" y="3638531"/>
              <a:chExt cx="2301377" cy="1913977"/>
            </a:xfrm>
          </p:grpSpPr>
          <p:sp>
            <p:nvSpPr>
              <p:cNvPr id="16" name="TextBox 15"/>
              <p:cNvSpPr txBox="1"/>
              <p:nvPr/>
            </p:nvSpPr>
            <p:spPr>
              <a:xfrm>
                <a:off x="9090087" y="3638531"/>
                <a:ext cx="1976228" cy="386074"/>
              </a:xfrm>
              <a:prstGeom prst="rect">
                <a:avLst/>
              </a:prstGeom>
              <a:noFill/>
            </p:spPr>
            <p:txBody>
              <a:bodyPr wrap="square" rtlCol="0" anchor="ctr">
                <a:spAutoFit/>
              </a:bodyPr>
              <a:lstStyle/>
              <a:p>
                <a:pPr defTabSz="914377">
                  <a:buClr>
                    <a:srgbClr val="000000"/>
                  </a:buClr>
                  <a:buFont typeface="Arial"/>
                  <a:buNone/>
                  <a:defRPr/>
                </a:pPr>
                <a:r>
                  <a:rPr lang="en-US" sz="2000" b="1" kern="0" dirty="0">
                    <a:solidFill>
                      <a:prstClr val="black"/>
                    </a:solidFill>
                    <a:latin typeface="Arial" panose="020B0604020202020204" pitchFamily="34" charset="0"/>
                    <a:ea typeface="Verdana" panose="020B0604030504040204" pitchFamily="34" charset="0"/>
                    <a:cs typeface="Arial" panose="020B0604020202020204" pitchFamily="34" charset="0"/>
                    <a:sym typeface="Arial"/>
                  </a:rPr>
                  <a:t>Facilities</a:t>
                </a:r>
              </a:p>
            </p:txBody>
          </p:sp>
          <p:sp>
            <p:nvSpPr>
              <p:cNvPr id="17" name="Rectangle 16"/>
              <p:cNvSpPr/>
              <p:nvPr/>
            </p:nvSpPr>
            <p:spPr>
              <a:xfrm>
                <a:off x="9090087" y="4305192"/>
                <a:ext cx="2301377" cy="1247316"/>
              </a:xfrm>
              <a:prstGeom prst="rect">
                <a:avLst/>
              </a:prstGeom>
            </p:spPr>
            <p:txBody>
              <a:bodyPr wrap="square" anchor="ctr">
                <a:spAutoFit/>
              </a:bodyPr>
              <a:lstStyle/>
              <a:p>
                <a:pPr algn="just" defTabSz="685783">
                  <a:buClr>
                    <a:srgbClr val="000000"/>
                  </a:buClr>
                  <a:buFont typeface="Arial"/>
                  <a:buNone/>
                  <a:defRPr/>
                </a:pPr>
                <a:r>
                  <a:rPr lang="en-US" sz="1300" kern="0" dirty="0">
                    <a:solidFill>
                      <a:srgbClr val="000000"/>
                    </a:solidFill>
                    <a:latin typeface="Arial" panose="020B0604020202020204" pitchFamily="34" charset="0"/>
                    <a:cs typeface="Arial" panose="020B0604020202020204" pitchFamily="34" charset="0"/>
                    <a:sym typeface="Arial"/>
                  </a:rPr>
                  <a:t>Facilities are the actual physical locations in the supply chain network where product is stored, assembled, or fabricated. </a:t>
                </a:r>
              </a:p>
            </p:txBody>
          </p:sp>
        </p:grpSp>
      </p:grpSp>
      <p:grpSp>
        <p:nvGrpSpPr>
          <p:cNvPr id="10" name="Group 9"/>
          <p:cNvGrpSpPr/>
          <p:nvPr/>
        </p:nvGrpSpPr>
        <p:grpSpPr>
          <a:xfrm>
            <a:off x="9579504" y="1441035"/>
            <a:ext cx="1662869" cy="1701373"/>
            <a:chOff x="1466850" y="1925222"/>
            <a:chExt cx="1219200" cy="1420397"/>
          </a:xfrm>
        </p:grpSpPr>
        <p:sp>
          <p:nvSpPr>
            <p:cNvPr id="12" name="Freeform 11"/>
            <p:cNvSpPr/>
            <p:nvPr/>
          </p:nvSpPr>
          <p:spPr>
            <a:xfrm>
              <a:off x="1466850" y="1925222"/>
              <a:ext cx="1219200" cy="1420397"/>
            </a:xfrm>
            <a:custGeom>
              <a:avLst/>
              <a:gdLst>
                <a:gd name="connsiteX0" fmla="*/ 609600 w 1219200"/>
                <a:gd name="connsiteY0" fmla="*/ 167738 h 1420397"/>
                <a:gd name="connsiteX1" fmla="*/ 167738 w 1219200"/>
                <a:gd name="connsiteY1" fmla="*/ 609600 h 1420397"/>
                <a:gd name="connsiteX2" fmla="*/ 609600 w 1219200"/>
                <a:gd name="connsiteY2" fmla="*/ 1051462 h 1420397"/>
                <a:gd name="connsiteX3" fmla="*/ 1051462 w 1219200"/>
                <a:gd name="connsiteY3" fmla="*/ 609600 h 1420397"/>
                <a:gd name="connsiteX4" fmla="*/ 609600 w 1219200"/>
                <a:gd name="connsiteY4" fmla="*/ 167738 h 1420397"/>
                <a:gd name="connsiteX5" fmla="*/ 609600 w 1219200"/>
                <a:gd name="connsiteY5" fmla="*/ 0 h 1420397"/>
                <a:gd name="connsiteX6" fmla="*/ 1219200 w 1219200"/>
                <a:gd name="connsiteY6" fmla="*/ 609600 h 1420397"/>
                <a:gd name="connsiteX7" fmla="*/ 846884 w 1219200"/>
                <a:gd name="connsiteY7" fmla="*/ 1171295 h 1420397"/>
                <a:gd name="connsiteX8" fmla="*/ 757085 w 1219200"/>
                <a:gd name="connsiteY8" fmla="*/ 1199170 h 1420397"/>
                <a:gd name="connsiteX9" fmla="*/ 609600 w 1219200"/>
                <a:gd name="connsiteY9" fmla="*/ 1420397 h 1420397"/>
                <a:gd name="connsiteX10" fmla="*/ 462115 w 1219200"/>
                <a:gd name="connsiteY10" fmla="*/ 1199170 h 1420397"/>
                <a:gd name="connsiteX11" fmla="*/ 372316 w 1219200"/>
                <a:gd name="connsiteY11" fmla="*/ 1171295 h 1420397"/>
                <a:gd name="connsiteX12" fmla="*/ 0 w 1219200"/>
                <a:gd name="connsiteY12" fmla="*/ 609600 h 1420397"/>
                <a:gd name="connsiteX13" fmla="*/ 609600 w 1219200"/>
                <a:gd name="connsiteY13" fmla="*/ 0 h 142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1420397">
                  <a:moveTo>
                    <a:pt x="609600" y="167738"/>
                  </a:moveTo>
                  <a:cubicBezTo>
                    <a:pt x="365566" y="167738"/>
                    <a:pt x="167738" y="365566"/>
                    <a:pt x="167738" y="609600"/>
                  </a:cubicBezTo>
                  <a:cubicBezTo>
                    <a:pt x="167738" y="853634"/>
                    <a:pt x="365566" y="1051462"/>
                    <a:pt x="609600" y="1051462"/>
                  </a:cubicBezTo>
                  <a:cubicBezTo>
                    <a:pt x="853634" y="1051462"/>
                    <a:pt x="1051462" y="853634"/>
                    <a:pt x="1051462" y="609600"/>
                  </a:cubicBezTo>
                  <a:cubicBezTo>
                    <a:pt x="1051462" y="365566"/>
                    <a:pt x="853634" y="167738"/>
                    <a:pt x="609600" y="167738"/>
                  </a:cubicBezTo>
                  <a:close/>
                  <a:moveTo>
                    <a:pt x="609600" y="0"/>
                  </a:moveTo>
                  <a:cubicBezTo>
                    <a:pt x="946273" y="0"/>
                    <a:pt x="1219200" y="272927"/>
                    <a:pt x="1219200" y="609600"/>
                  </a:cubicBezTo>
                  <a:cubicBezTo>
                    <a:pt x="1219200" y="862105"/>
                    <a:pt x="1065679" y="1078752"/>
                    <a:pt x="846884" y="1171295"/>
                  </a:cubicBezTo>
                  <a:lnTo>
                    <a:pt x="757085" y="1199170"/>
                  </a:lnTo>
                  <a:lnTo>
                    <a:pt x="609600" y="1420397"/>
                  </a:lnTo>
                  <a:lnTo>
                    <a:pt x="462115" y="1199170"/>
                  </a:lnTo>
                  <a:lnTo>
                    <a:pt x="372316" y="1171295"/>
                  </a:lnTo>
                  <a:cubicBezTo>
                    <a:pt x="153522" y="1078752"/>
                    <a:pt x="0" y="862105"/>
                    <a:pt x="0" y="609600"/>
                  </a:cubicBezTo>
                  <a:cubicBezTo>
                    <a:pt x="0" y="272927"/>
                    <a:pt x="272927" y="0"/>
                    <a:pt x="609600" y="0"/>
                  </a:cubicBezTo>
                  <a:close/>
                </a:path>
              </a:pathLst>
            </a:custGeom>
            <a:gradFill>
              <a:gsLst>
                <a:gs pos="0">
                  <a:srgbClr val="00AACC"/>
                </a:gs>
                <a:gs pos="100000">
                  <a:srgbClr val="00809A"/>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sp>
          <p:nvSpPr>
            <p:cNvPr id="13" name="Oval 12"/>
            <p:cNvSpPr/>
            <p:nvPr/>
          </p:nvSpPr>
          <p:spPr>
            <a:xfrm>
              <a:off x="1628410" y="2086783"/>
              <a:ext cx="896081" cy="896080"/>
            </a:xfrm>
            <a:prstGeom prst="ellipse">
              <a:avLst/>
            </a:prstGeom>
            <a:solidFill>
              <a:schemeClr val="bg1">
                <a:lumMod val="95000"/>
              </a:schemeClr>
            </a:solidFill>
            <a:ln>
              <a:noFill/>
            </a:ln>
            <a:effectLst>
              <a:innerShdw blurRad="38100" dist="50800" dir="108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sp>
        <p:nvSpPr>
          <p:cNvPr id="11" name="Freeform 10"/>
          <p:cNvSpPr/>
          <p:nvPr/>
        </p:nvSpPr>
        <p:spPr>
          <a:xfrm>
            <a:off x="10038513" y="1931169"/>
            <a:ext cx="768145" cy="606687"/>
          </a:xfrm>
          <a:custGeom>
            <a:avLst/>
            <a:gdLst>
              <a:gd name="connsiteX0" fmla="*/ 622929 w 820386"/>
              <a:gd name="connsiteY0" fmla="*/ 739419 h 863928"/>
              <a:gd name="connsiteX1" fmla="*/ 726814 w 820386"/>
              <a:gd name="connsiteY1" fmla="*/ 739419 h 863928"/>
              <a:gd name="connsiteX2" fmla="*/ 789069 w 820386"/>
              <a:gd name="connsiteY2" fmla="*/ 801674 h 863928"/>
              <a:gd name="connsiteX3" fmla="*/ 789068 w 820386"/>
              <a:gd name="connsiteY3" fmla="*/ 863928 h 863928"/>
              <a:gd name="connsiteX4" fmla="*/ 560674 w 820386"/>
              <a:gd name="connsiteY4" fmla="*/ 863928 h 863928"/>
              <a:gd name="connsiteX5" fmla="*/ 560674 w 820386"/>
              <a:gd name="connsiteY5" fmla="*/ 801674 h 863928"/>
              <a:gd name="connsiteX6" fmla="*/ 622929 w 820386"/>
              <a:gd name="connsiteY6" fmla="*/ 739419 h 863928"/>
              <a:gd name="connsiteX7" fmla="*/ 386896 w 820386"/>
              <a:gd name="connsiteY7" fmla="*/ 739419 h 863928"/>
              <a:gd name="connsiteX8" fmla="*/ 490781 w 820386"/>
              <a:gd name="connsiteY8" fmla="*/ 739419 h 863928"/>
              <a:gd name="connsiteX9" fmla="*/ 553036 w 820386"/>
              <a:gd name="connsiteY9" fmla="*/ 801674 h 863928"/>
              <a:gd name="connsiteX10" fmla="*/ 553035 w 820386"/>
              <a:gd name="connsiteY10" fmla="*/ 863928 h 863928"/>
              <a:gd name="connsiteX11" fmla="*/ 324641 w 820386"/>
              <a:gd name="connsiteY11" fmla="*/ 863928 h 863928"/>
              <a:gd name="connsiteX12" fmla="*/ 324641 w 820386"/>
              <a:gd name="connsiteY12" fmla="*/ 801674 h 863928"/>
              <a:gd name="connsiteX13" fmla="*/ 386896 w 820386"/>
              <a:gd name="connsiteY13" fmla="*/ 739419 h 863928"/>
              <a:gd name="connsiteX14" fmla="*/ 674948 w 820386"/>
              <a:gd name="connsiteY14" fmla="*/ 570359 h 863928"/>
              <a:gd name="connsiteX15" fmla="*/ 739907 w 820386"/>
              <a:gd name="connsiteY15" fmla="*/ 638584 h 863928"/>
              <a:gd name="connsiteX16" fmla="*/ 672771 w 820386"/>
              <a:gd name="connsiteY16" fmla="*/ 727494 h 863928"/>
              <a:gd name="connsiteX17" fmla="*/ 609989 w 820386"/>
              <a:gd name="connsiteY17" fmla="*/ 646205 h 863928"/>
              <a:gd name="connsiteX18" fmla="*/ 674948 w 820386"/>
              <a:gd name="connsiteY18" fmla="*/ 570359 h 863928"/>
              <a:gd name="connsiteX19" fmla="*/ 438915 w 820386"/>
              <a:gd name="connsiteY19" fmla="*/ 570359 h 863928"/>
              <a:gd name="connsiteX20" fmla="*/ 503874 w 820386"/>
              <a:gd name="connsiteY20" fmla="*/ 638584 h 863928"/>
              <a:gd name="connsiteX21" fmla="*/ 436738 w 820386"/>
              <a:gd name="connsiteY21" fmla="*/ 727494 h 863928"/>
              <a:gd name="connsiteX22" fmla="*/ 373956 w 820386"/>
              <a:gd name="connsiteY22" fmla="*/ 646205 h 863928"/>
              <a:gd name="connsiteX23" fmla="*/ 438915 w 820386"/>
              <a:gd name="connsiteY23" fmla="*/ 570359 h 863928"/>
              <a:gd name="connsiteX24" fmla="*/ 217879 w 820386"/>
              <a:gd name="connsiteY24" fmla="*/ 159910 h 863928"/>
              <a:gd name="connsiteX25" fmla="*/ 282838 w 820386"/>
              <a:gd name="connsiteY25" fmla="*/ 228135 h 863928"/>
              <a:gd name="connsiteX26" fmla="*/ 215702 w 820386"/>
              <a:gd name="connsiteY26" fmla="*/ 317046 h 863928"/>
              <a:gd name="connsiteX27" fmla="*/ 152920 w 820386"/>
              <a:gd name="connsiteY27" fmla="*/ 235756 h 863928"/>
              <a:gd name="connsiteX28" fmla="*/ 217879 w 820386"/>
              <a:gd name="connsiteY28" fmla="*/ 159910 h 863928"/>
              <a:gd name="connsiteX29" fmla="*/ 35392 w 820386"/>
              <a:gd name="connsiteY29" fmla="*/ 0 h 863928"/>
              <a:gd name="connsiteX30" fmla="*/ 784994 w 820386"/>
              <a:gd name="connsiteY30" fmla="*/ 0 h 863928"/>
              <a:gd name="connsiteX31" fmla="*/ 820386 w 820386"/>
              <a:gd name="connsiteY31" fmla="*/ 35392 h 863928"/>
              <a:gd name="connsiteX32" fmla="*/ 820386 w 820386"/>
              <a:gd name="connsiteY32" fmla="*/ 497783 h 863928"/>
              <a:gd name="connsiteX33" fmla="*/ 784994 w 820386"/>
              <a:gd name="connsiteY33" fmla="*/ 533176 h 863928"/>
              <a:gd name="connsiteX34" fmla="*/ 337014 w 820386"/>
              <a:gd name="connsiteY34" fmla="*/ 533176 h 863928"/>
              <a:gd name="connsiteX35" fmla="*/ 339595 w 820386"/>
              <a:gd name="connsiteY35" fmla="*/ 478942 h 863928"/>
              <a:gd name="connsiteX36" fmla="*/ 754005 w 820386"/>
              <a:gd name="connsiteY36" fmla="*/ 478942 h 863928"/>
              <a:gd name="connsiteX37" fmla="*/ 766916 w 820386"/>
              <a:gd name="connsiteY37" fmla="*/ 466030 h 863928"/>
              <a:gd name="connsiteX38" fmla="*/ 766916 w 820386"/>
              <a:gd name="connsiteY38" fmla="*/ 67145 h 863928"/>
              <a:gd name="connsiteX39" fmla="*/ 754005 w 820386"/>
              <a:gd name="connsiteY39" fmla="*/ 54234 h 863928"/>
              <a:gd name="connsiteX40" fmla="*/ 66381 w 820386"/>
              <a:gd name="connsiteY40" fmla="*/ 54234 h 863928"/>
              <a:gd name="connsiteX41" fmla="*/ 53470 w 820386"/>
              <a:gd name="connsiteY41" fmla="*/ 67145 h 863928"/>
              <a:gd name="connsiteX42" fmla="*/ 53470 w 820386"/>
              <a:gd name="connsiteY42" fmla="*/ 466030 h 863928"/>
              <a:gd name="connsiteX43" fmla="*/ 66381 w 820386"/>
              <a:gd name="connsiteY43" fmla="*/ 478942 h 863928"/>
              <a:gd name="connsiteX44" fmla="*/ 89024 w 820386"/>
              <a:gd name="connsiteY44" fmla="*/ 478942 h 863928"/>
              <a:gd name="connsiteX45" fmla="*/ 89024 w 820386"/>
              <a:gd name="connsiteY45" fmla="*/ 420135 h 863928"/>
              <a:gd name="connsiteX46" fmla="*/ 163050 w 820386"/>
              <a:gd name="connsiteY46" fmla="*/ 349618 h 863928"/>
              <a:gd name="connsiteX47" fmla="*/ 165592 w 820386"/>
              <a:gd name="connsiteY47" fmla="*/ 349500 h 863928"/>
              <a:gd name="connsiteX48" fmla="*/ 189491 w 820386"/>
              <a:gd name="connsiteY48" fmla="*/ 410262 h 863928"/>
              <a:gd name="connsiteX49" fmla="*/ 205142 w 820386"/>
              <a:gd name="connsiteY49" fmla="*/ 410262 h 863928"/>
              <a:gd name="connsiteX50" fmla="*/ 205142 w 820386"/>
              <a:gd name="connsiteY50" fmla="*/ 349809 h 863928"/>
              <a:gd name="connsiteX51" fmla="*/ 229231 w 820386"/>
              <a:gd name="connsiteY51" fmla="*/ 349809 h 863928"/>
              <a:gd name="connsiteX52" fmla="*/ 229231 w 820386"/>
              <a:gd name="connsiteY52" fmla="*/ 410262 h 863928"/>
              <a:gd name="connsiteX53" fmla="*/ 244882 w 820386"/>
              <a:gd name="connsiteY53" fmla="*/ 410262 h 863928"/>
              <a:gd name="connsiteX54" fmla="*/ 268001 w 820386"/>
              <a:gd name="connsiteY54" fmla="*/ 347034 h 863928"/>
              <a:gd name="connsiteX55" fmla="*/ 455921 w 820386"/>
              <a:gd name="connsiteY55" fmla="*/ 330910 h 863928"/>
              <a:gd name="connsiteX56" fmla="*/ 476718 w 820386"/>
              <a:gd name="connsiteY56" fmla="*/ 378256 h 863928"/>
              <a:gd name="connsiteX57" fmla="*/ 309501 w 820386"/>
              <a:gd name="connsiteY57" fmla="*/ 444137 h 863928"/>
              <a:gd name="connsiteX58" fmla="*/ 291922 w 820386"/>
              <a:gd name="connsiteY58" fmla="*/ 824847 h 863928"/>
              <a:gd name="connsiteX59" fmla="*/ 264128 w 820386"/>
              <a:gd name="connsiteY59" fmla="*/ 845971 h 863928"/>
              <a:gd name="connsiteX60" fmla="*/ 175557 w 820386"/>
              <a:gd name="connsiteY60" fmla="*/ 845971 h 863928"/>
              <a:gd name="connsiteX61" fmla="*/ 148134 w 820386"/>
              <a:gd name="connsiteY61" fmla="*/ 820400 h 863928"/>
              <a:gd name="connsiteX62" fmla="*/ 137386 w 820386"/>
              <a:gd name="connsiteY62" fmla="*/ 641934 h 863928"/>
              <a:gd name="connsiteX63" fmla="*/ 89024 w 820386"/>
              <a:gd name="connsiteY63" fmla="*/ 607469 h 863928"/>
              <a:gd name="connsiteX64" fmla="*/ 89024 w 820386"/>
              <a:gd name="connsiteY64" fmla="*/ 533176 h 863928"/>
              <a:gd name="connsiteX65" fmla="*/ 35392 w 820386"/>
              <a:gd name="connsiteY65" fmla="*/ 533176 h 863928"/>
              <a:gd name="connsiteX66" fmla="*/ 0 w 820386"/>
              <a:gd name="connsiteY66" fmla="*/ 497783 h 863928"/>
              <a:gd name="connsiteX67" fmla="*/ 0 w 820386"/>
              <a:gd name="connsiteY67" fmla="*/ 35392 h 863928"/>
              <a:gd name="connsiteX68" fmla="*/ 35392 w 820386"/>
              <a:gd name="connsiteY68" fmla="*/ 0 h 86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20386" h="863928">
                <a:moveTo>
                  <a:pt x="622929" y="739419"/>
                </a:moveTo>
                <a:lnTo>
                  <a:pt x="726814" y="739419"/>
                </a:lnTo>
                <a:cubicBezTo>
                  <a:pt x="761196" y="739419"/>
                  <a:pt x="789069" y="767292"/>
                  <a:pt x="789069" y="801674"/>
                </a:cubicBezTo>
                <a:cubicBezTo>
                  <a:pt x="789069" y="822425"/>
                  <a:pt x="789068" y="843177"/>
                  <a:pt x="789068" y="863928"/>
                </a:cubicBezTo>
                <a:lnTo>
                  <a:pt x="560674" y="863928"/>
                </a:lnTo>
                <a:lnTo>
                  <a:pt x="560674" y="801674"/>
                </a:lnTo>
                <a:cubicBezTo>
                  <a:pt x="560674" y="767292"/>
                  <a:pt x="588547" y="739419"/>
                  <a:pt x="622929" y="739419"/>
                </a:cubicBezTo>
                <a:close/>
                <a:moveTo>
                  <a:pt x="386896" y="739419"/>
                </a:moveTo>
                <a:lnTo>
                  <a:pt x="490781" y="739419"/>
                </a:lnTo>
                <a:cubicBezTo>
                  <a:pt x="525163" y="739419"/>
                  <a:pt x="553036" y="767292"/>
                  <a:pt x="553036" y="801674"/>
                </a:cubicBezTo>
                <a:cubicBezTo>
                  <a:pt x="553036" y="822425"/>
                  <a:pt x="553035" y="843177"/>
                  <a:pt x="553035" y="863928"/>
                </a:cubicBezTo>
                <a:lnTo>
                  <a:pt x="324641" y="863928"/>
                </a:lnTo>
                <a:lnTo>
                  <a:pt x="324641" y="801674"/>
                </a:lnTo>
                <a:cubicBezTo>
                  <a:pt x="324641" y="767292"/>
                  <a:pt x="352514" y="739419"/>
                  <a:pt x="386896" y="739419"/>
                </a:cubicBezTo>
                <a:close/>
                <a:moveTo>
                  <a:pt x="674948" y="570359"/>
                </a:moveTo>
                <a:cubicBezTo>
                  <a:pt x="733651" y="570991"/>
                  <a:pt x="738792" y="604463"/>
                  <a:pt x="739907" y="638584"/>
                </a:cubicBezTo>
                <a:cubicBezTo>
                  <a:pt x="741377" y="683569"/>
                  <a:pt x="720291" y="727617"/>
                  <a:pt x="672771" y="727494"/>
                </a:cubicBezTo>
                <a:cubicBezTo>
                  <a:pt x="623506" y="727367"/>
                  <a:pt x="610781" y="672384"/>
                  <a:pt x="609989" y="646205"/>
                </a:cubicBezTo>
                <a:cubicBezTo>
                  <a:pt x="609264" y="622193"/>
                  <a:pt x="606459" y="569621"/>
                  <a:pt x="674948" y="570359"/>
                </a:cubicBezTo>
                <a:close/>
                <a:moveTo>
                  <a:pt x="438915" y="570359"/>
                </a:moveTo>
                <a:cubicBezTo>
                  <a:pt x="497618" y="570991"/>
                  <a:pt x="502759" y="604463"/>
                  <a:pt x="503874" y="638584"/>
                </a:cubicBezTo>
                <a:cubicBezTo>
                  <a:pt x="505344" y="683569"/>
                  <a:pt x="484258" y="727617"/>
                  <a:pt x="436738" y="727494"/>
                </a:cubicBezTo>
                <a:cubicBezTo>
                  <a:pt x="387473" y="727367"/>
                  <a:pt x="374748" y="672384"/>
                  <a:pt x="373956" y="646205"/>
                </a:cubicBezTo>
                <a:cubicBezTo>
                  <a:pt x="373231" y="622193"/>
                  <a:pt x="370426" y="569621"/>
                  <a:pt x="438915" y="570359"/>
                </a:cubicBezTo>
                <a:close/>
                <a:moveTo>
                  <a:pt x="217879" y="159910"/>
                </a:moveTo>
                <a:cubicBezTo>
                  <a:pt x="276582" y="160542"/>
                  <a:pt x="281723" y="194014"/>
                  <a:pt x="282838" y="228135"/>
                </a:cubicBezTo>
                <a:cubicBezTo>
                  <a:pt x="284308" y="273121"/>
                  <a:pt x="263222" y="317168"/>
                  <a:pt x="215702" y="317046"/>
                </a:cubicBezTo>
                <a:cubicBezTo>
                  <a:pt x="166437" y="316919"/>
                  <a:pt x="153712" y="261936"/>
                  <a:pt x="152920" y="235756"/>
                </a:cubicBezTo>
                <a:cubicBezTo>
                  <a:pt x="152195" y="211744"/>
                  <a:pt x="149390" y="159172"/>
                  <a:pt x="217879" y="159910"/>
                </a:cubicBezTo>
                <a:close/>
                <a:moveTo>
                  <a:pt x="35392" y="0"/>
                </a:moveTo>
                <a:lnTo>
                  <a:pt x="784994" y="0"/>
                </a:lnTo>
                <a:cubicBezTo>
                  <a:pt x="804540" y="0"/>
                  <a:pt x="820386" y="15846"/>
                  <a:pt x="820386" y="35392"/>
                </a:cubicBezTo>
                <a:lnTo>
                  <a:pt x="820386" y="497783"/>
                </a:lnTo>
                <a:cubicBezTo>
                  <a:pt x="820386" y="517330"/>
                  <a:pt x="804540" y="533176"/>
                  <a:pt x="784994" y="533176"/>
                </a:cubicBezTo>
                <a:lnTo>
                  <a:pt x="337014" y="533176"/>
                </a:lnTo>
                <a:lnTo>
                  <a:pt x="339595" y="478942"/>
                </a:lnTo>
                <a:lnTo>
                  <a:pt x="754005" y="478942"/>
                </a:lnTo>
                <a:cubicBezTo>
                  <a:pt x="761135" y="478942"/>
                  <a:pt x="766916" y="473161"/>
                  <a:pt x="766916" y="466030"/>
                </a:cubicBezTo>
                <a:lnTo>
                  <a:pt x="766916" y="67145"/>
                </a:lnTo>
                <a:cubicBezTo>
                  <a:pt x="766916" y="60015"/>
                  <a:pt x="761135" y="54234"/>
                  <a:pt x="754005" y="54234"/>
                </a:cubicBezTo>
                <a:lnTo>
                  <a:pt x="66381" y="54234"/>
                </a:lnTo>
                <a:cubicBezTo>
                  <a:pt x="59251" y="54234"/>
                  <a:pt x="53470" y="60015"/>
                  <a:pt x="53470" y="67145"/>
                </a:cubicBezTo>
                <a:lnTo>
                  <a:pt x="53470" y="466030"/>
                </a:lnTo>
                <a:cubicBezTo>
                  <a:pt x="53470" y="473161"/>
                  <a:pt x="59251" y="478942"/>
                  <a:pt x="66381" y="478942"/>
                </a:cubicBezTo>
                <a:lnTo>
                  <a:pt x="89024" y="478942"/>
                </a:lnTo>
                <a:lnTo>
                  <a:pt x="89024" y="420135"/>
                </a:lnTo>
                <a:cubicBezTo>
                  <a:pt x="88147" y="371617"/>
                  <a:pt x="115045" y="354040"/>
                  <a:pt x="163050" y="349618"/>
                </a:cubicBezTo>
                <a:lnTo>
                  <a:pt x="165592" y="349500"/>
                </a:lnTo>
                <a:lnTo>
                  <a:pt x="189491" y="410262"/>
                </a:lnTo>
                <a:lnTo>
                  <a:pt x="205142" y="410262"/>
                </a:lnTo>
                <a:lnTo>
                  <a:pt x="205142" y="349809"/>
                </a:lnTo>
                <a:lnTo>
                  <a:pt x="229231" y="349809"/>
                </a:lnTo>
                <a:lnTo>
                  <a:pt x="229231" y="410262"/>
                </a:lnTo>
                <a:lnTo>
                  <a:pt x="244882" y="410262"/>
                </a:lnTo>
                <a:lnTo>
                  <a:pt x="268001" y="347034"/>
                </a:lnTo>
                <a:lnTo>
                  <a:pt x="455921" y="330910"/>
                </a:lnTo>
                <a:cubicBezTo>
                  <a:pt x="494496" y="325186"/>
                  <a:pt x="501194" y="366053"/>
                  <a:pt x="476718" y="378256"/>
                </a:cubicBezTo>
                <a:cubicBezTo>
                  <a:pt x="449245" y="391955"/>
                  <a:pt x="308241" y="392178"/>
                  <a:pt x="309501" y="444137"/>
                </a:cubicBezTo>
                <a:cubicBezTo>
                  <a:pt x="305922" y="522277"/>
                  <a:pt x="293740" y="755553"/>
                  <a:pt x="291922" y="824847"/>
                </a:cubicBezTo>
                <a:cubicBezTo>
                  <a:pt x="290417" y="841617"/>
                  <a:pt x="280921" y="845878"/>
                  <a:pt x="264128" y="845971"/>
                </a:cubicBezTo>
                <a:lnTo>
                  <a:pt x="175557" y="845971"/>
                </a:lnTo>
                <a:cubicBezTo>
                  <a:pt x="162054" y="845786"/>
                  <a:pt x="147740" y="843863"/>
                  <a:pt x="148134" y="820400"/>
                </a:cubicBezTo>
                <a:lnTo>
                  <a:pt x="137386" y="641934"/>
                </a:lnTo>
                <a:cubicBezTo>
                  <a:pt x="116324" y="636622"/>
                  <a:pt x="90630" y="631311"/>
                  <a:pt x="89024" y="607469"/>
                </a:cubicBezTo>
                <a:lnTo>
                  <a:pt x="89024" y="533176"/>
                </a:lnTo>
                <a:lnTo>
                  <a:pt x="35392" y="533176"/>
                </a:lnTo>
                <a:cubicBezTo>
                  <a:pt x="15846" y="533176"/>
                  <a:pt x="0" y="517330"/>
                  <a:pt x="0" y="497783"/>
                </a:cubicBezTo>
                <a:lnTo>
                  <a:pt x="0" y="35392"/>
                </a:lnTo>
                <a:cubicBezTo>
                  <a:pt x="0" y="15846"/>
                  <a:pt x="15846" y="0"/>
                  <a:pt x="35392" y="0"/>
                </a:cubicBezTo>
                <a:close/>
              </a:path>
            </a:pathLst>
          </a:custGeom>
          <a:solidFill>
            <a:srgbClr val="00A8C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21917" tIns="60958" rIns="121917" bIns="60958" rtlCol="0" anchor="ctr">
            <a:noAutofit/>
          </a:bodyP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sp>
        <p:nvSpPr>
          <p:cNvPr id="24" name="Rounded Rectangle 2"/>
          <p:cNvSpPr/>
          <p:nvPr/>
        </p:nvSpPr>
        <p:spPr>
          <a:xfrm>
            <a:off x="6587343" y="3397135"/>
            <a:ext cx="2316972" cy="3030463"/>
          </a:xfrm>
          <a:custGeom>
            <a:avLst/>
            <a:gdLst>
              <a:gd name="connsiteX0" fmla="*/ 0 w 2200275"/>
              <a:gd name="connsiteY0" fmla="*/ 64902 h 2176463"/>
              <a:gd name="connsiteX1" fmla="*/ 64902 w 2200275"/>
              <a:gd name="connsiteY1" fmla="*/ 0 h 2176463"/>
              <a:gd name="connsiteX2" fmla="*/ 2135373 w 2200275"/>
              <a:gd name="connsiteY2" fmla="*/ 0 h 2176463"/>
              <a:gd name="connsiteX3" fmla="*/ 2200275 w 2200275"/>
              <a:gd name="connsiteY3" fmla="*/ 64902 h 2176463"/>
              <a:gd name="connsiteX4" fmla="*/ 2200275 w 2200275"/>
              <a:gd name="connsiteY4" fmla="*/ 2111561 h 2176463"/>
              <a:gd name="connsiteX5" fmla="*/ 2135373 w 2200275"/>
              <a:gd name="connsiteY5" fmla="*/ 2176463 h 2176463"/>
              <a:gd name="connsiteX6" fmla="*/ 64902 w 2200275"/>
              <a:gd name="connsiteY6" fmla="*/ 2176463 h 2176463"/>
              <a:gd name="connsiteX7" fmla="*/ 0 w 2200275"/>
              <a:gd name="connsiteY7" fmla="*/ 2111561 h 2176463"/>
              <a:gd name="connsiteX8" fmla="*/ 0 w 2200275"/>
              <a:gd name="connsiteY8" fmla="*/ 64902 h 2176463"/>
              <a:gd name="connsiteX0" fmla="*/ 0 w 2200275"/>
              <a:gd name="connsiteY0" fmla="*/ 64902 h 2176463"/>
              <a:gd name="connsiteX1" fmla="*/ 64902 w 2200275"/>
              <a:gd name="connsiteY1" fmla="*/ 0 h 2176463"/>
              <a:gd name="connsiteX2" fmla="*/ 1495425 w 2200275"/>
              <a:gd name="connsiteY2" fmla="*/ 0 h 2176463"/>
              <a:gd name="connsiteX3" fmla="*/ 2135373 w 2200275"/>
              <a:gd name="connsiteY3" fmla="*/ 0 h 2176463"/>
              <a:gd name="connsiteX4" fmla="*/ 2200275 w 2200275"/>
              <a:gd name="connsiteY4" fmla="*/ 64902 h 2176463"/>
              <a:gd name="connsiteX5" fmla="*/ 2200275 w 2200275"/>
              <a:gd name="connsiteY5" fmla="*/ 2111561 h 2176463"/>
              <a:gd name="connsiteX6" fmla="*/ 2135373 w 2200275"/>
              <a:gd name="connsiteY6" fmla="*/ 2176463 h 2176463"/>
              <a:gd name="connsiteX7" fmla="*/ 64902 w 2200275"/>
              <a:gd name="connsiteY7" fmla="*/ 2176463 h 2176463"/>
              <a:gd name="connsiteX8" fmla="*/ 0 w 2200275"/>
              <a:gd name="connsiteY8" fmla="*/ 2111561 h 2176463"/>
              <a:gd name="connsiteX9" fmla="*/ 0 w 2200275"/>
              <a:gd name="connsiteY9" fmla="*/ 64902 h 2176463"/>
              <a:gd name="connsiteX0" fmla="*/ 2200275 w 2291715"/>
              <a:gd name="connsiteY0" fmla="*/ 64902 h 2176463"/>
              <a:gd name="connsiteX1" fmla="*/ 2200275 w 2291715"/>
              <a:gd name="connsiteY1" fmla="*/ 2111561 h 2176463"/>
              <a:gd name="connsiteX2" fmla="*/ 2135373 w 2291715"/>
              <a:gd name="connsiteY2" fmla="*/ 2176463 h 2176463"/>
              <a:gd name="connsiteX3" fmla="*/ 64902 w 2291715"/>
              <a:gd name="connsiteY3" fmla="*/ 2176463 h 2176463"/>
              <a:gd name="connsiteX4" fmla="*/ 0 w 2291715"/>
              <a:gd name="connsiteY4" fmla="*/ 2111561 h 2176463"/>
              <a:gd name="connsiteX5" fmla="*/ 0 w 2291715"/>
              <a:gd name="connsiteY5" fmla="*/ 64902 h 2176463"/>
              <a:gd name="connsiteX6" fmla="*/ 64902 w 2291715"/>
              <a:gd name="connsiteY6" fmla="*/ 0 h 2176463"/>
              <a:gd name="connsiteX7" fmla="*/ 1495425 w 2291715"/>
              <a:gd name="connsiteY7" fmla="*/ 0 h 2176463"/>
              <a:gd name="connsiteX8" fmla="*/ 2135373 w 2291715"/>
              <a:gd name="connsiteY8" fmla="*/ 0 h 2176463"/>
              <a:gd name="connsiteX9" fmla="*/ 2291715 w 2291715"/>
              <a:gd name="connsiteY9" fmla="*/ 156342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8" fmla="*/ 2135373 w 2200275"/>
              <a:gd name="connsiteY8" fmla="*/ 0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8" fmla="*/ 1495425 w 2200275"/>
              <a:gd name="connsiteY8" fmla="*/ 4762 h 2181225"/>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69664 h 2181225"/>
              <a:gd name="connsiteX1" fmla="*/ 2200275 w 2200275"/>
              <a:gd name="connsiteY1" fmla="*/ 1595437 h 2181225"/>
              <a:gd name="connsiteX2" fmla="*/ 2200275 w 2200275"/>
              <a:gd name="connsiteY2" fmla="*/ 2116323 h 2181225"/>
              <a:gd name="connsiteX3" fmla="*/ 2135373 w 2200275"/>
              <a:gd name="connsiteY3" fmla="*/ 2181225 h 2181225"/>
              <a:gd name="connsiteX4" fmla="*/ 64902 w 2200275"/>
              <a:gd name="connsiteY4" fmla="*/ 2181225 h 2181225"/>
              <a:gd name="connsiteX5" fmla="*/ 0 w 2200275"/>
              <a:gd name="connsiteY5" fmla="*/ 2116323 h 2181225"/>
              <a:gd name="connsiteX6" fmla="*/ 0 w 2200275"/>
              <a:gd name="connsiteY6" fmla="*/ 69664 h 2181225"/>
              <a:gd name="connsiteX7" fmla="*/ 64902 w 2200275"/>
              <a:gd name="connsiteY7" fmla="*/ 4762 h 2181225"/>
              <a:gd name="connsiteX8" fmla="*/ 604838 w 2200275"/>
              <a:gd name="connsiteY8" fmla="*/ 0 h 2181225"/>
              <a:gd name="connsiteX0" fmla="*/ 2200275 w 2200275"/>
              <a:gd name="connsiteY0" fmla="*/ 1595437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5" h="2181225">
                <a:moveTo>
                  <a:pt x="2200275" y="1647824"/>
                </a:moveTo>
                <a:lnTo>
                  <a:pt x="2200275" y="2116323"/>
                </a:lnTo>
                <a:cubicBezTo>
                  <a:pt x="2200275" y="2152167"/>
                  <a:pt x="2171217" y="2181225"/>
                  <a:pt x="2135373" y="2181225"/>
                </a:cubicBezTo>
                <a:lnTo>
                  <a:pt x="64902" y="2181225"/>
                </a:lnTo>
                <a:cubicBezTo>
                  <a:pt x="29058" y="2181225"/>
                  <a:pt x="0" y="2152167"/>
                  <a:pt x="0" y="2116323"/>
                </a:cubicBezTo>
                <a:lnTo>
                  <a:pt x="0" y="69664"/>
                </a:lnTo>
                <a:cubicBezTo>
                  <a:pt x="0" y="33820"/>
                  <a:pt x="29058" y="4762"/>
                  <a:pt x="64902" y="4762"/>
                </a:cubicBezTo>
                <a:lnTo>
                  <a:pt x="833438" y="0"/>
                </a:lnTo>
              </a:path>
            </a:pathLst>
          </a:custGeom>
          <a:noFill/>
          <a:ln w="28575">
            <a:solidFill>
              <a:srgbClr val="7CBA01"/>
            </a:solidFill>
            <a:head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nvGrpSpPr>
          <p:cNvPr id="25" name="Group 24"/>
          <p:cNvGrpSpPr/>
          <p:nvPr/>
        </p:nvGrpSpPr>
        <p:grpSpPr>
          <a:xfrm>
            <a:off x="6587343" y="3533627"/>
            <a:ext cx="2244964" cy="1844641"/>
            <a:chOff x="5854910" y="3843121"/>
            <a:chExt cx="2309868" cy="1710731"/>
          </a:xfrm>
        </p:grpSpPr>
        <p:sp>
          <p:nvSpPr>
            <p:cNvPr id="26" name="TextBox 25"/>
            <p:cNvSpPr txBox="1"/>
            <p:nvPr/>
          </p:nvSpPr>
          <p:spPr>
            <a:xfrm>
              <a:off x="5889606" y="3843121"/>
              <a:ext cx="2275172" cy="656498"/>
            </a:xfrm>
            <a:prstGeom prst="rect">
              <a:avLst/>
            </a:prstGeom>
            <a:noFill/>
          </p:spPr>
          <p:txBody>
            <a:bodyPr wrap="square" rtlCol="0" anchor="ctr">
              <a:spAutoFit/>
            </a:bodyPr>
            <a:lstStyle/>
            <a:p>
              <a:pPr defTabSz="914377">
                <a:buClr>
                  <a:srgbClr val="000000"/>
                </a:buClr>
                <a:buFont typeface="Arial"/>
                <a:buNone/>
                <a:defRPr/>
              </a:pPr>
              <a:r>
                <a:rPr lang="en-US" sz="2000" b="1" kern="0" dirty="0">
                  <a:solidFill>
                    <a:prstClr val="black"/>
                  </a:solidFill>
                  <a:latin typeface="Arial" panose="020B0604020202020204" pitchFamily="34" charset="0"/>
                  <a:ea typeface="Verdana" panose="020B0604030504040204" pitchFamily="34" charset="0"/>
                  <a:cs typeface="Arial" panose="020B0604020202020204" pitchFamily="34" charset="0"/>
                  <a:sym typeface="Arial"/>
                </a:rPr>
                <a:t>Distribution &amp; Variety</a:t>
              </a:r>
            </a:p>
          </p:txBody>
        </p:sp>
        <p:sp>
          <p:nvSpPr>
            <p:cNvPr id="27" name="Rectangle 26"/>
            <p:cNvSpPr/>
            <p:nvPr/>
          </p:nvSpPr>
          <p:spPr>
            <a:xfrm>
              <a:off x="5854910" y="4540562"/>
              <a:ext cx="2242446" cy="1013290"/>
            </a:xfrm>
            <a:prstGeom prst="rect">
              <a:avLst/>
            </a:prstGeom>
          </p:spPr>
          <p:txBody>
            <a:bodyPr wrap="square" anchor="ctr">
              <a:spAutoFit/>
            </a:bodyPr>
            <a:lstStyle/>
            <a:p>
              <a:pPr algn="just" defTabSz="685783">
                <a:buClr>
                  <a:srgbClr val="000000"/>
                </a:buClr>
                <a:buFont typeface="Arial"/>
                <a:buNone/>
                <a:defRPr/>
              </a:pPr>
              <a:r>
                <a:rPr lang="en-US" sz="1300" kern="0" dirty="0">
                  <a:solidFill>
                    <a:srgbClr val="000000"/>
                  </a:solidFill>
                  <a:latin typeface="Arial" panose="020B0604020202020204" pitchFamily="34" charset="0"/>
                  <a:cs typeface="Arial" panose="020B0604020202020204" pitchFamily="34" charset="0"/>
                  <a:sym typeface="Arial"/>
                </a:rPr>
                <a:t>W.W. Grainger stocks about 2,00,000 SKUs that can be sent to the customer within a day of order placement.</a:t>
              </a:r>
            </a:p>
          </p:txBody>
        </p:sp>
      </p:grpSp>
      <p:grpSp>
        <p:nvGrpSpPr>
          <p:cNvPr id="20" name="Group 19"/>
          <p:cNvGrpSpPr/>
          <p:nvPr/>
        </p:nvGrpSpPr>
        <p:grpSpPr>
          <a:xfrm>
            <a:off x="6773727" y="1426471"/>
            <a:ext cx="1662869" cy="1701373"/>
            <a:chOff x="1466850" y="1925222"/>
            <a:chExt cx="1219200" cy="1420397"/>
          </a:xfrm>
        </p:grpSpPr>
        <p:sp>
          <p:nvSpPr>
            <p:cNvPr id="22" name="Freeform 21"/>
            <p:cNvSpPr/>
            <p:nvPr/>
          </p:nvSpPr>
          <p:spPr>
            <a:xfrm>
              <a:off x="1466850" y="1925222"/>
              <a:ext cx="1219200" cy="1420397"/>
            </a:xfrm>
            <a:custGeom>
              <a:avLst/>
              <a:gdLst>
                <a:gd name="connsiteX0" fmla="*/ 609600 w 1219200"/>
                <a:gd name="connsiteY0" fmla="*/ 167738 h 1420397"/>
                <a:gd name="connsiteX1" fmla="*/ 167738 w 1219200"/>
                <a:gd name="connsiteY1" fmla="*/ 609600 h 1420397"/>
                <a:gd name="connsiteX2" fmla="*/ 609600 w 1219200"/>
                <a:gd name="connsiteY2" fmla="*/ 1051462 h 1420397"/>
                <a:gd name="connsiteX3" fmla="*/ 1051462 w 1219200"/>
                <a:gd name="connsiteY3" fmla="*/ 609600 h 1420397"/>
                <a:gd name="connsiteX4" fmla="*/ 609600 w 1219200"/>
                <a:gd name="connsiteY4" fmla="*/ 167738 h 1420397"/>
                <a:gd name="connsiteX5" fmla="*/ 609600 w 1219200"/>
                <a:gd name="connsiteY5" fmla="*/ 0 h 1420397"/>
                <a:gd name="connsiteX6" fmla="*/ 1219200 w 1219200"/>
                <a:gd name="connsiteY6" fmla="*/ 609600 h 1420397"/>
                <a:gd name="connsiteX7" fmla="*/ 846884 w 1219200"/>
                <a:gd name="connsiteY7" fmla="*/ 1171295 h 1420397"/>
                <a:gd name="connsiteX8" fmla="*/ 757085 w 1219200"/>
                <a:gd name="connsiteY8" fmla="*/ 1199170 h 1420397"/>
                <a:gd name="connsiteX9" fmla="*/ 609600 w 1219200"/>
                <a:gd name="connsiteY9" fmla="*/ 1420397 h 1420397"/>
                <a:gd name="connsiteX10" fmla="*/ 462115 w 1219200"/>
                <a:gd name="connsiteY10" fmla="*/ 1199170 h 1420397"/>
                <a:gd name="connsiteX11" fmla="*/ 372316 w 1219200"/>
                <a:gd name="connsiteY11" fmla="*/ 1171295 h 1420397"/>
                <a:gd name="connsiteX12" fmla="*/ 0 w 1219200"/>
                <a:gd name="connsiteY12" fmla="*/ 609600 h 1420397"/>
                <a:gd name="connsiteX13" fmla="*/ 609600 w 1219200"/>
                <a:gd name="connsiteY13" fmla="*/ 0 h 142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1420397">
                  <a:moveTo>
                    <a:pt x="609600" y="167738"/>
                  </a:moveTo>
                  <a:cubicBezTo>
                    <a:pt x="365566" y="167738"/>
                    <a:pt x="167738" y="365566"/>
                    <a:pt x="167738" y="609600"/>
                  </a:cubicBezTo>
                  <a:cubicBezTo>
                    <a:pt x="167738" y="853634"/>
                    <a:pt x="365566" y="1051462"/>
                    <a:pt x="609600" y="1051462"/>
                  </a:cubicBezTo>
                  <a:cubicBezTo>
                    <a:pt x="853634" y="1051462"/>
                    <a:pt x="1051462" y="853634"/>
                    <a:pt x="1051462" y="609600"/>
                  </a:cubicBezTo>
                  <a:cubicBezTo>
                    <a:pt x="1051462" y="365566"/>
                    <a:pt x="853634" y="167738"/>
                    <a:pt x="609600" y="167738"/>
                  </a:cubicBezTo>
                  <a:close/>
                  <a:moveTo>
                    <a:pt x="609600" y="0"/>
                  </a:moveTo>
                  <a:cubicBezTo>
                    <a:pt x="946273" y="0"/>
                    <a:pt x="1219200" y="272927"/>
                    <a:pt x="1219200" y="609600"/>
                  </a:cubicBezTo>
                  <a:cubicBezTo>
                    <a:pt x="1219200" y="862105"/>
                    <a:pt x="1065679" y="1078752"/>
                    <a:pt x="846884" y="1171295"/>
                  </a:cubicBezTo>
                  <a:lnTo>
                    <a:pt x="757085" y="1199170"/>
                  </a:lnTo>
                  <a:lnTo>
                    <a:pt x="609600" y="1420397"/>
                  </a:lnTo>
                  <a:lnTo>
                    <a:pt x="462115" y="1199170"/>
                  </a:lnTo>
                  <a:lnTo>
                    <a:pt x="372316" y="1171295"/>
                  </a:lnTo>
                  <a:cubicBezTo>
                    <a:pt x="153522" y="1078752"/>
                    <a:pt x="0" y="862105"/>
                    <a:pt x="0" y="609600"/>
                  </a:cubicBezTo>
                  <a:cubicBezTo>
                    <a:pt x="0" y="272927"/>
                    <a:pt x="272927" y="0"/>
                    <a:pt x="609600" y="0"/>
                  </a:cubicBezTo>
                  <a:close/>
                </a:path>
              </a:pathLst>
            </a:custGeom>
            <a:gradFill>
              <a:gsLst>
                <a:gs pos="0">
                  <a:srgbClr val="7CBA01"/>
                </a:gs>
                <a:gs pos="100000">
                  <a:srgbClr val="6DA301"/>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sp>
          <p:nvSpPr>
            <p:cNvPr id="23" name="Oval 22"/>
            <p:cNvSpPr/>
            <p:nvPr/>
          </p:nvSpPr>
          <p:spPr>
            <a:xfrm>
              <a:off x="1628410" y="2086783"/>
              <a:ext cx="896081" cy="896080"/>
            </a:xfrm>
            <a:prstGeom prst="ellipse">
              <a:avLst/>
            </a:prstGeom>
            <a:solidFill>
              <a:schemeClr val="bg1">
                <a:lumMod val="95000"/>
              </a:schemeClr>
            </a:solidFill>
            <a:ln>
              <a:noFill/>
            </a:ln>
            <a:effectLst>
              <a:innerShdw blurRad="38100" dist="50800" dir="108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sp>
        <p:nvSpPr>
          <p:cNvPr id="48" name="Freeform 47"/>
          <p:cNvSpPr/>
          <p:nvPr/>
        </p:nvSpPr>
        <p:spPr>
          <a:xfrm>
            <a:off x="7278499" y="1871744"/>
            <a:ext cx="653325" cy="598959"/>
          </a:xfrm>
          <a:custGeom>
            <a:avLst/>
            <a:gdLst>
              <a:gd name="connsiteX0" fmla="*/ 266700 w 3516417"/>
              <a:gd name="connsiteY0" fmla="*/ 3150716 h 4298398"/>
              <a:gd name="connsiteX1" fmla="*/ 167640 w 3516417"/>
              <a:gd name="connsiteY1" fmla="*/ 3249776 h 4298398"/>
              <a:gd name="connsiteX2" fmla="*/ 266700 w 3516417"/>
              <a:gd name="connsiteY2" fmla="*/ 3348836 h 4298398"/>
              <a:gd name="connsiteX3" fmla="*/ 365760 w 3516417"/>
              <a:gd name="connsiteY3" fmla="*/ 3249776 h 4298398"/>
              <a:gd name="connsiteX4" fmla="*/ 266700 w 3516417"/>
              <a:gd name="connsiteY4" fmla="*/ 3150716 h 4298398"/>
              <a:gd name="connsiteX5" fmla="*/ 1115376 w 3516417"/>
              <a:gd name="connsiteY5" fmla="*/ 3006533 h 4298398"/>
              <a:gd name="connsiteX6" fmla="*/ 1314449 w 3516417"/>
              <a:gd name="connsiteY6" fmla="*/ 3063207 h 4298398"/>
              <a:gd name="connsiteX7" fmla="*/ 1781174 w 3516417"/>
              <a:gd name="connsiteY7" fmla="*/ 3239420 h 4298398"/>
              <a:gd name="connsiteX8" fmla="*/ 2185987 w 3516417"/>
              <a:gd name="connsiteY8" fmla="*/ 3163220 h 4298398"/>
              <a:gd name="connsiteX9" fmla="*/ 2300287 w 3516417"/>
              <a:gd name="connsiteY9" fmla="*/ 3515645 h 4298398"/>
              <a:gd name="connsiteX10" fmla="*/ 1950243 w 3516417"/>
              <a:gd name="connsiteY10" fmla="*/ 3596607 h 4298398"/>
              <a:gd name="connsiteX11" fmla="*/ 1743074 w 3516417"/>
              <a:gd name="connsiteY11" fmla="*/ 3618039 h 4298398"/>
              <a:gd name="connsiteX12" fmla="*/ 1495424 w 3516417"/>
              <a:gd name="connsiteY12" fmla="*/ 3553745 h 4298398"/>
              <a:gd name="connsiteX13" fmla="*/ 1514474 w 3516417"/>
              <a:gd name="connsiteY13" fmla="*/ 3641851 h 4298398"/>
              <a:gd name="connsiteX14" fmla="*/ 2069306 w 3516417"/>
              <a:gd name="connsiteY14" fmla="*/ 3672808 h 4298398"/>
              <a:gd name="connsiteX15" fmla="*/ 2486025 w 3516417"/>
              <a:gd name="connsiteY15" fmla="*/ 3575176 h 4298398"/>
              <a:gd name="connsiteX16" fmla="*/ 3231355 w 3516417"/>
              <a:gd name="connsiteY16" fmla="*/ 3206083 h 4298398"/>
              <a:gd name="connsiteX17" fmla="*/ 3284219 w 3516417"/>
              <a:gd name="connsiteY17" fmla="*/ 3506120 h 4298398"/>
              <a:gd name="connsiteX18" fmla="*/ 2717481 w 3516417"/>
              <a:gd name="connsiteY18" fmla="*/ 3901408 h 4298398"/>
              <a:gd name="connsiteX19" fmla="*/ 2224087 w 3516417"/>
              <a:gd name="connsiteY19" fmla="*/ 4134771 h 4298398"/>
              <a:gd name="connsiteX20" fmla="*/ 1781175 w 3516417"/>
              <a:gd name="connsiteY20" fmla="*/ 4253832 h 4298398"/>
              <a:gd name="connsiteX21" fmla="*/ 1119188 w 3516417"/>
              <a:gd name="connsiteY21" fmla="*/ 4225257 h 4298398"/>
              <a:gd name="connsiteX22" fmla="*/ 675107 w 3516417"/>
              <a:gd name="connsiteY22" fmla="*/ 4136675 h 4298398"/>
              <a:gd name="connsiteX23" fmla="*/ 662725 w 3516417"/>
              <a:gd name="connsiteY23" fmla="*/ 3207035 h 4298398"/>
              <a:gd name="connsiteX24" fmla="*/ 959166 w 3516417"/>
              <a:gd name="connsiteY24" fmla="*/ 3049872 h 4298398"/>
              <a:gd name="connsiteX25" fmla="*/ 1115376 w 3516417"/>
              <a:gd name="connsiteY25" fmla="*/ 3006533 h 4298398"/>
              <a:gd name="connsiteX26" fmla="*/ 88902 w 3516417"/>
              <a:gd name="connsiteY26" fmla="*/ 3005800 h 4298398"/>
              <a:gd name="connsiteX27" fmla="*/ 444498 w 3516417"/>
              <a:gd name="connsiteY27" fmla="*/ 3005800 h 4298398"/>
              <a:gd name="connsiteX28" fmla="*/ 533400 w 3516417"/>
              <a:gd name="connsiteY28" fmla="*/ 3094702 h 4298398"/>
              <a:gd name="connsiteX29" fmla="*/ 533400 w 3516417"/>
              <a:gd name="connsiteY29" fmla="*/ 4209496 h 4298398"/>
              <a:gd name="connsiteX30" fmla="*/ 444498 w 3516417"/>
              <a:gd name="connsiteY30" fmla="*/ 4298398 h 4298398"/>
              <a:gd name="connsiteX31" fmla="*/ 88902 w 3516417"/>
              <a:gd name="connsiteY31" fmla="*/ 4298398 h 4298398"/>
              <a:gd name="connsiteX32" fmla="*/ 0 w 3516417"/>
              <a:gd name="connsiteY32" fmla="*/ 4209496 h 4298398"/>
              <a:gd name="connsiteX33" fmla="*/ 0 w 3516417"/>
              <a:gd name="connsiteY33" fmla="*/ 3094702 h 4298398"/>
              <a:gd name="connsiteX34" fmla="*/ 88902 w 3516417"/>
              <a:gd name="connsiteY34" fmla="*/ 3005800 h 4298398"/>
              <a:gd name="connsiteX35" fmla="*/ 2070100 w 3516417"/>
              <a:gd name="connsiteY35" fmla="*/ 1410619 h 4298398"/>
              <a:gd name="connsiteX36" fmla="*/ 2365375 w 3516417"/>
              <a:gd name="connsiteY36" fmla="*/ 1642395 h 4298398"/>
              <a:gd name="connsiteX37" fmla="*/ 2367914 w 3516417"/>
              <a:gd name="connsiteY37" fmla="*/ 1886236 h 4298398"/>
              <a:gd name="connsiteX38" fmla="*/ 2171064 w 3516417"/>
              <a:gd name="connsiteY38" fmla="*/ 2116110 h 4298398"/>
              <a:gd name="connsiteX39" fmla="*/ 1440179 w 3516417"/>
              <a:gd name="connsiteY39" fmla="*/ 2122460 h 4298398"/>
              <a:gd name="connsiteX40" fmla="*/ 1275079 w 3516417"/>
              <a:gd name="connsiteY40" fmla="*/ 1613186 h 4298398"/>
              <a:gd name="connsiteX41" fmla="*/ 1581150 w 3516417"/>
              <a:gd name="connsiteY41" fmla="*/ 1423320 h 4298398"/>
              <a:gd name="connsiteX42" fmla="*/ 2070100 w 3516417"/>
              <a:gd name="connsiteY42" fmla="*/ 1410619 h 4298398"/>
              <a:gd name="connsiteX43" fmla="*/ 3082980 w 3516417"/>
              <a:gd name="connsiteY43" fmla="*/ 903490 h 4298398"/>
              <a:gd name="connsiteX44" fmla="*/ 3198012 w 3516417"/>
              <a:gd name="connsiteY44" fmla="*/ 987268 h 4298398"/>
              <a:gd name="connsiteX45" fmla="*/ 3458362 w 3516417"/>
              <a:gd name="connsiteY45" fmla="*/ 1383508 h 4298398"/>
              <a:gd name="connsiteX46" fmla="*/ 3434232 w 3516417"/>
              <a:gd name="connsiteY46" fmla="*/ 1535908 h 4298398"/>
              <a:gd name="connsiteX47" fmla="*/ 3233599 w 3516417"/>
              <a:gd name="connsiteY47" fmla="*/ 1536942 h 4298398"/>
              <a:gd name="connsiteX48" fmla="*/ 3202045 w 3516417"/>
              <a:gd name="connsiteY48" fmla="*/ 1685542 h 4298398"/>
              <a:gd name="connsiteX49" fmla="*/ 1783686 w 3516417"/>
              <a:gd name="connsiteY49" fmla="*/ 2828433 h 4298398"/>
              <a:gd name="connsiteX50" fmla="*/ 749451 w 3516417"/>
              <a:gd name="connsiteY50" fmla="*/ 2355692 h 4298398"/>
              <a:gd name="connsiteX51" fmla="*/ 810411 w 3516417"/>
              <a:gd name="connsiteY51" fmla="*/ 1954372 h 4298398"/>
              <a:gd name="connsiteX52" fmla="*/ 2887103 w 3516417"/>
              <a:gd name="connsiteY52" fmla="*/ 1726135 h 4298398"/>
              <a:gd name="connsiteX53" fmla="*/ 2919214 w 3516417"/>
              <a:gd name="connsiteY53" fmla="*/ 1538563 h 4298398"/>
              <a:gd name="connsiteX54" fmla="*/ 2818282 w 3516417"/>
              <a:gd name="connsiteY54" fmla="*/ 1539083 h 4298398"/>
              <a:gd name="connsiteX55" fmla="*/ 2715412 w 3516417"/>
              <a:gd name="connsiteY55" fmla="*/ 1401923 h 4298398"/>
              <a:gd name="connsiteX56" fmla="*/ 2991637 w 3516417"/>
              <a:gd name="connsiteY56" fmla="*/ 980918 h 4298398"/>
              <a:gd name="connsiteX57" fmla="*/ 3082980 w 3516417"/>
              <a:gd name="connsiteY57" fmla="*/ 903490 h 4298398"/>
              <a:gd name="connsiteX58" fmla="*/ 1817632 w 3516417"/>
              <a:gd name="connsiteY58" fmla="*/ 662590 h 4298398"/>
              <a:gd name="connsiteX59" fmla="*/ 2183392 w 3516417"/>
              <a:gd name="connsiteY59" fmla="*/ 1028350 h 4298398"/>
              <a:gd name="connsiteX60" fmla="*/ 1817632 w 3516417"/>
              <a:gd name="connsiteY60" fmla="*/ 1394110 h 4298398"/>
              <a:gd name="connsiteX61" fmla="*/ 1451872 w 3516417"/>
              <a:gd name="connsiteY61" fmla="*/ 1028350 h 4298398"/>
              <a:gd name="connsiteX62" fmla="*/ 1817632 w 3516417"/>
              <a:gd name="connsiteY62" fmla="*/ 662590 h 4298398"/>
              <a:gd name="connsiteX63" fmla="*/ 1866445 w 3516417"/>
              <a:gd name="connsiteY63" fmla="*/ 478 h 4298398"/>
              <a:gd name="connsiteX64" fmla="*/ 2900680 w 3516417"/>
              <a:gd name="connsiteY64" fmla="*/ 473219 h 4298398"/>
              <a:gd name="connsiteX65" fmla="*/ 2839720 w 3516417"/>
              <a:gd name="connsiteY65" fmla="*/ 874539 h 4298398"/>
              <a:gd name="connsiteX66" fmla="*/ 763028 w 3516417"/>
              <a:gd name="connsiteY66" fmla="*/ 1102776 h 4298398"/>
              <a:gd name="connsiteX67" fmla="*/ 730917 w 3516417"/>
              <a:gd name="connsiteY67" fmla="*/ 1290348 h 4298398"/>
              <a:gd name="connsiteX68" fmla="*/ 831849 w 3516417"/>
              <a:gd name="connsiteY68" fmla="*/ 1289828 h 4298398"/>
              <a:gd name="connsiteX69" fmla="*/ 934719 w 3516417"/>
              <a:gd name="connsiteY69" fmla="*/ 1426988 h 4298398"/>
              <a:gd name="connsiteX70" fmla="*/ 658494 w 3516417"/>
              <a:gd name="connsiteY70" fmla="*/ 1847993 h 4298398"/>
              <a:gd name="connsiteX71" fmla="*/ 452119 w 3516417"/>
              <a:gd name="connsiteY71" fmla="*/ 1841643 h 4298398"/>
              <a:gd name="connsiteX72" fmla="*/ 191769 w 3516417"/>
              <a:gd name="connsiteY72" fmla="*/ 1445403 h 4298398"/>
              <a:gd name="connsiteX73" fmla="*/ 215899 w 3516417"/>
              <a:gd name="connsiteY73" fmla="*/ 1293003 h 4298398"/>
              <a:gd name="connsiteX74" fmla="*/ 416532 w 3516417"/>
              <a:gd name="connsiteY74" fmla="*/ 1291969 h 4298398"/>
              <a:gd name="connsiteX75" fmla="*/ 448086 w 3516417"/>
              <a:gd name="connsiteY75" fmla="*/ 1143369 h 4298398"/>
              <a:gd name="connsiteX76" fmla="*/ 1866445 w 3516417"/>
              <a:gd name="connsiteY76" fmla="*/ 478 h 429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516417" h="4298398">
                <a:moveTo>
                  <a:pt x="266700" y="3150716"/>
                </a:moveTo>
                <a:cubicBezTo>
                  <a:pt x="211991" y="3150716"/>
                  <a:pt x="167640" y="3195067"/>
                  <a:pt x="167640" y="3249776"/>
                </a:cubicBezTo>
                <a:cubicBezTo>
                  <a:pt x="167640" y="3304485"/>
                  <a:pt x="211991" y="3348836"/>
                  <a:pt x="266700" y="3348836"/>
                </a:cubicBezTo>
                <a:cubicBezTo>
                  <a:pt x="321409" y="3348836"/>
                  <a:pt x="365760" y="3304485"/>
                  <a:pt x="365760" y="3249776"/>
                </a:cubicBezTo>
                <a:cubicBezTo>
                  <a:pt x="365760" y="3195067"/>
                  <a:pt x="321409" y="3150716"/>
                  <a:pt x="266700" y="3150716"/>
                </a:cubicBezTo>
                <a:close/>
                <a:moveTo>
                  <a:pt x="1115376" y="3006533"/>
                </a:moveTo>
                <a:cubicBezTo>
                  <a:pt x="1162684" y="3002406"/>
                  <a:pt x="1217135" y="3014947"/>
                  <a:pt x="1314449" y="3063207"/>
                </a:cubicBezTo>
                <a:lnTo>
                  <a:pt x="1781174" y="3239420"/>
                </a:lnTo>
                <a:lnTo>
                  <a:pt x="2185987" y="3163220"/>
                </a:lnTo>
                <a:cubicBezTo>
                  <a:pt x="2466974" y="3066383"/>
                  <a:pt x="2659856" y="3443415"/>
                  <a:pt x="2300287" y="3515645"/>
                </a:cubicBezTo>
                <a:lnTo>
                  <a:pt x="1950243" y="3596607"/>
                </a:lnTo>
                <a:cubicBezTo>
                  <a:pt x="1857374" y="3618039"/>
                  <a:pt x="1814511" y="3627564"/>
                  <a:pt x="1743074" y="3618039"/>
                </a:cubicBezTo>
                <a:lnTo>
                  <a:pt x="1495424" y="3553745"/>
                </a:lnTo>
                <a:cubicBezTo>
                  <a:pt x="1412081" y="3533901"/>
                  <a:pt x="1414462" y="3606926"/>
                  <a:pt x="1514474" y="3641851"/>
                </a:cubicBezTo>
                <a:cubicBezTo>
                  <a:pt x="1732756" y="3711701"/>
                  <a:pt x="1874837" y="3717258"/>
                  <a:pt x="2069306" y="3672808"/>
                </a:cubicBezTo>
                <a:lnTo>
                  <a:pt x="2486025" y="3575176"/>
                </a:lnTo>
                <a:lnTo>
                  <a:pt x="3231355" y="3206083"/>
                </a:lnTo>
                <a:cubicBezTo>
                  <a:pt x="3334701" y="3153695"/>
                  <a:pt x="3590448" y="3315620"/>
                  <a:pt x="3284219" y="3506120"/>
                </a:cubicBezTo>
                <a:lnTo>
                  <a:pt x="2717481" y="3901408"/>
                </a:lnTo>
                <a:lnTo>
                  <a:pt x="2224087" y="4134771"/>
                </a:lnTo>
                <a:cubicBezTo>
                  <a:pt x="2028825" y="4226845"/>
                  <a:pt x="1947862" y="4242720"/>
                  <a:pt x="1781175" y="4253832"/>
                </a:cubicBezTo>
                <a:lnTo>
                  <a:pt x="1119188" y="4225257"/>
                </a:lnTo>
                <a:lnTo>
                  <a:pt x="675107" y="4136675"/>
                </a:lnTo>
                <a:lnTo>
                  <a:pt x="662725" y="3207035"/>
                </a:lnTo>
                <a:lnTo>
                  <a:pt x="959166" y="3049872"/>
                </a:lnTo>
                <a:cubicBezTo>
                  <a:pt x="1027905" y="3031457"/>
                  <a:pt x="1068069" y="3010661"/>
                  <a:pt x="1115376" y="3006533"/>
                </a:cubicBezTo>
                <a:close/>
                <a:moveTo>
                  <a:pt x="88902" y="3005800"/>
                </a:moveTo>
                <a:lnTo>
                  <a:pt x="444498" y="3005800"/>
                </a:lnTo>
                <a:cubicBezTo>
                  <a:pt x="493597" y="3005800"/>
                  <a:pt x="533400" y="3045603"/>
                  <a:pt x="533400" y="3094702"/>
                </a:cubicBezTo>
                <a:lnTo>
                  <a:pt x="533400" y="4209496"/>
                </a:lnTo>
                <a:cubicBezTo>
                  <a:pt x="533400" y="4258595"/>
                  <a:pt x="493597" y="4298398"/>
                  <a:pt x="444498" y="4298398"/>
                </a:cubicBezTo>
                <a:lnTo>
                  <a:pt x="88902" y="4298398"/>
                </a:lnTo>
                <a:cubicBezTo>
                  <a:pt x="39803" y="4298398"/>
                  <a:pt x="0" y="4258595"/>
                  <a:pt x="0" y="4209496"/>
                </a:cubicBezTo>
                <a:lnTo>
                  <a:pt x="0" y="3094702"/>
                </a:lnTo>
                <a:cubicBezTo>
                  <a:pt x="0" y="3045603"/>
                  <a:pt x="39803" y="3005800"/>
                  <a:pt x="88902" y="3005800"/>
                </a:cubicBezTo>
                <a:close/>
                <a:moveTo>
                  <a:pt x="2070100" y="1410619"/>
                </a:moveTo>
                <a:cubicBezTo>
                  <a:pt x="2263775" y="1437078"/>
                  <a:pt x="2359025" y="1527036"/>
                  <a:pt x="2365375" y="1642395"/>
                </a:cubicBezTo>
                <a:cubicBezTo>
                  <a:pt x="2366221" y="1723675"/>
                  <a:pt x="2367068" y="1804956"/>
                  <a:pt x="2367914" y="1886236"/>
                </a:cubicBezTo>
                <a:cubicBezTo>
                  <a:pt x="2343572" y="2051761"/>
                  <a:pt x="2331931" y="2106160"/>
                  <a:pt x="2171064" y="2116110"/>
                </a:cubicBezTo>
                <a:cubicBezTo>
                  <a:pt x="1930611" y="2139393"/>
                  <a:pt x="1690157" y="2130927"/>
                  <a:pt x="1440179" y="2122460"/>
                </a:cubicBezTo>
                <a:cubicBezTo>
                  <a:pt x="1296246" y="2112510"/>
                  <a:pt x="1234862" y="1988261"/>
                  <a:pt x="1275079" y="1613186"/>
                </a:cubicBezTo>
                <a:cubicBezTo>
                  <a:pt x="1299844" y="1508622"/>
                  <a:pt x="1416685" y="1410409"/>
                  <a:pt x="1581150" y="1423320"/>
                </a:cubicBezTo>
                <a:cubicBezTo>
                  <a:pt x="1794933" y="1555611"/>
                  <a:pt x="1929342" y="1510103"/>
                  <a:pt x="2070100" y="1410619"/>
                </a:cubicBezTo>
                <a:close/>
                <a:moveTo>
                  <a:pt x="3082980" y="903490"/>
                </a:moveTo>
                <a:cubicBezTo>
                  <a:pt x="3128145" y="897310"/>
                  <a:pt x="3164939" y="942289"/>
                  <a:pt x="3198012" y="987268"/>
                </a:cubicBezTo>
                <a:lnTo>
                  <a:pt x="3458362" y="1383508"/>
                </a:lnTo>
                <a:cubicBezTo>
                  <a:pt x="3558269" y="1492516"/>
                  <a:pt x="3515300" y="1538025"/>
                  <a:pt x="3434232" y="1535908"/>
                </a:cubicBezTo>
                <a:lnTo>
                  <a:pt x="3233599" y="1536942"/>
                </a:lnTo>
                <a:lnTo>
                  <a:pt x="3202045" y="1685542"/>
                </a:lnTo>
                <a:cubicBezTo>
                  <a:pt x="2984280" y="2559523"/>
                  <a:pt x="2355354" y="2842233"/>
                  <a:pt x="1783686" y="2828433"/>
                </a:cubicBezTo>
                <a:cubicBezTo>
                  <a:pt x="1312901" y="2817069"/>
                  <a:pt x="880949" y="2604612"/>
                  <a:pt x="749451" y="2355692"/>
                </a:cubicBezTo>
                <a:cubicBezTo>
                  <a:pt x="655471" y="2206679"/>
                  <a:pt x="698651" y="2080525"/>
                  <a:pt x="810411" y="1954372"/>
                </a:cubicBezTo>
                <a:cubicBezTo>
                  <a:pt x="1225542" y="2802097"/>
                  <a:pt x="2625171" y="2732297"/>
                  <a:pt x="2887103" y="1726135"/>
                </a:cubicBezTo>
                <a:lnTo>
                  <a:pt x="2919214" y="1538563"/>
                </a:lnTo>
                <a:lnTo>
                  <a:pt x="2818282" y="1539083"/>
                </a:lnTo>
                <a:cubicBezTo>
                  <a:pt x="2643234" y="1548396"/>
                  <a:pt x="2661860" y="1487860"/>
                  <a:pt x="2715412" y="1401923"/>
                </a:cubicBezTo>
                <a:lnTo>
                  <a:pt x="2991637" y="980918"/>
                </a:lnTo>
                <a:cubicBezTo>
                  <a:pt x="3025768" y="929324"/>
                  <a:pt x="3055881" y="907199"/>
                  <a:pt x="3082980" y="903490"/>
                </a:cubicBezTo>
                <a:close/>
                <a:moveTo>
                  <a:pt x="1817632" y="662590"/>
                </a:moveTo>
                <a:cubicBezTo>
                  <a:pt x="2019636" y="662590"/>
                  <a:pt x="2183392" y="826346"/>
                  <a:pt x="2183392" y="1028350"/>
                </a:cubicBezTo>
                <a:cubicBezTo>
                  <a:pt x="2183392" y="1230354"/>
                  <a:pt x="2019636" y="1394110"/>
                  <a:pt x="1817632" y="1394110"/>
                </a:cubicBezTo>
                <a:cubicBezTo>
                  <a:pt x="1615628" y="1394110"/>
                  <a:pt x="1451872" y="1230354"/>
                  <a:pt x="1451872" y="1028350"/>
                </a:cubicBezTo>
                <a:cubicBezTo>
                  <a:pt x="1451872" y="826346"/>
                  <a:pt x="1615628" y="662590"/>
                  <a:pt x="1817632" y="662590"/>
                </a:cubicBezTo>
                <a:close/>
                <a:moveTo>
                  <a:pt x="1866445" y="478"/>
                </a:moveTo>
                <a:cubicBezTo>
                  <a:pt x="2337230" y="11842"/>
                  <a:pt x="2769182" y="224299"/>
                  <a:pt x="2900680" y="473219"/>
                </a:cubicBezTo>
                <a:cubicBezTo>
                  <a:pt x="2994660" y="622232"/>
                  <a:pt x="2951480" y="748386"/>
                  <a:pt x="2839720" y="874539"/>
                </a:cubicBezTo>
                <a:cubicBezTo>
                  <a:pt x="2424589" y="26814"/>
                  <a:pt x="1024960" y="96614"/>
                  <a:pt x="763028" y="1102776"/>
                </a:cubicBezTo>
                <a:lnTo>
                  <a:pt x="730917" y="1290348"/>
                </a:lnTo>
                <a:lnTo>
                  <a:pt x="831849" y="1289828"/>
                </a:lnTo>
                <a:cubicBezTo>
                  <a:pt x="1006897" y="1280515"/>
                  <a:pt x="988271" y="1341051"/>
                  <a:pt x="934719" y="1426988"/>
                </a:cubicBezTo>
                <a:lnTo>
                  <a:pt x="658494" y="1847993"/>
                </a:lnTo>
                <a:cubicBezTo>
                  <a:pt x="567477" y="1985576"/>
                  <a:pt x="505036" y="1913610"/>
                  <a:pt x="452119" y="1841643"/>
                </a:cubicBezTo>
                <a:lnTo>
                  <a:pt x="191769" y="1445403"/>
                </a:lnTo>
                <a:cubicBezTo>
                  <a:pt x="91862" y="1336395"/>
                  <a:pt x="134831" y="1290886"/>
                  <a:pt x="215899" y="1293003"/>
                </a:cubicBezTo>
                <a:lnTo>
                  <a:pt x="416532" y="1291969"/>
                </a:lnTo>
                <a:lnTo>
                  <a:pt x="448086" y="1143369"/>
                </a:lnTo>
                <a:cubicBezTo>
                  <a:pt x="665851" y="269388"/>
                  <a:pt x="1294777" y="-13322"/>
                  <a:pt x="1866445" y="478"/>
                </a:cubicBezTo>
                <a:close/>
              </a:path>
            </a:pathLst>
          </a:custGeom>
          <a:solidFill>
            <a:srgbClr val="7BB9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buClr>
                <a:srgbClr val="000000"/>
              </a:buClr>
              <a:buFont typeface="Arial"/>
              <a:buNone/>
            </a:pPr>
            <a:endParaRPr lang="en-US" sz="1400" kern="0">
              <a:solidFill>
                <a:srgbClr val="FFFFFF"/>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09010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 y="0"/>
            <a:ext cx="12191999" cy="1268760"/>
          </a:xfrm>
        </p:spPr>
        <p:txBody>
          <a:bodyPr anchor="ctr">
            <a:noAutofit/>
          </a:bodyPr>
          <a:lstStyle/>
          <a:p>
            <a:r>
              <a:rPr lang="en-US" sz="2800" b="1" dirty="0">
                <a:latin typeface="Arial" panose="020B0604020202020204" pitchFamily="34" charset="0"/>
                <a:cs typeface="Arial" panose="020B0604020202020204" pitchFamily="34" charset="0"/>
              </a:rPr>
              <a:t>Major Supply Performance Drivers</a:t>
            </a:r>
          </a:p>
        </p:txBody>
      </p:sp>
      <p:grpSp>
        <p:nvGrpSpPr>
          <p:cNvPr id="38" name="Group 37"/>
          <p:cNvGrpSpPr/>
          <p:nvPr/>
        </p:nvGrpSpPr>
        <p:grpSpPr>
          <a:xfrm>
            <a:off x="1687233" y="3297475"/>
            <a:ext cx="2389979" cy="2861990"/>
            <a:chOff x="680971" y="3528838"/>
            <a:chExt cx="2497204" cy="2712103"/>
          </a:xfrm>
        </p:grpSpPr>
        <p:sp>
          <p:nvSpPr>
            <p:cNvPr id="44" name="Rounded Rectangle 2"/>
            <p:cNvSpPr/>
            <p:nvPr/>
          </p:nvSpPr>
          <p:spPr>
            <a:xfrm>
              <a:off x="685800" y="3528838"/>
              <a:ext cx="2492375" cy="2712103"/>
            </a:xfrm>
            <a:custGeom>
              <a:avLst/>
              <a:gdLst>
                <a:gd name="connsiteX0" fmla="*/ 0 w 2200275"/>
                <a:gd name="connsiteY0" fmla="*/ 64902 h 2176463"/>
                <a:gd name="connsiteX1" fmla="*/ 64902 w 2200275"/>
                <a:gd name="connsiteY1" fmla="*/ 0 h 2176463"/>
                <a:gd name="connsiteX2" fmla="*/ 2135373 w 2200275"/>
                <a:gd name="connsiteY2" fmla="*/ 0 h 2176463"/>
                <a:gd name="connsiteX3" fmla="*/ 2200275 w 2200275"/>
                <a:gd name="connsiteY3" fmla="*/ 64902 h 2176463"/>
                <a:gd name="connsiteX4" fmla="*/ 2200275 w 2200275"/>
                <a:gd name="connsiteY4" fmla="*/ 2111561 h 2176463"/>
                <a:gd name="connsiteX5" fmla="*/ 2135373 w 2200275"/>
                <a:gd name="connsiteY5" fmla="*/ 2176463 h 2176463"/>
                <a:gd name="connsiteX6" fmla="*/ 64902 w 2200275"/>
                <a:gd name="connsiteY6" fmla="*/ 2176463 h 2176463"/>
                <a:gd name="connsiteX7" fmla="*/ 0 w 2200275"/>
                <a:gd name="connsiteY7" fmla="*/ 2111561 h 2176463"/>
                <a:gd name="connsiteX8" fmla="*/ 0 w 2200275"/>
                <a:gd name="connsiteY8" fmla="*/ 64902 h 2176463"/>
                <a:gd name="connsiteX0" fmla="*/ 0 w 2200275"/>
                <a:gd name="connsiteY0" fmla="*/ 64902 h 2176463"/>
                <a:gd name="connsiteX1" fmla="*/ 64902 w 2200275"/>
                <a:gd name="connsiteY1" fmla="*/ 0 h 2176463"/>
                <a:gd name="connsiteX2" fmla="*/ 1495425 w 2200275"/>
                <a:gd name="connsiteY2" fmla="*/ 0 h 2176463"/>
                <a:gd name="connsiteX3" fmla="*/ 2135373 w 2200275"/>
                <a:gd name="connsiteY3" fmla="*/ 0 h 2176463"/>
                <a:gd name="connsiteX4" fmla="*/ 2200275 w 2200275"/>
                <a:gd name="connsiteY4" fmla="*/ 64902 h 2176463"/>
                <a:gd name="connsiteX5" fmla="*/ 2200275 w 2200275"/>
                <a:gd name="connsiteY5" fmla="*/ 2111561 h 2176463"/>
                <a:gd name="connsiteX6" fmla="*/ 2135373 w 2200275"/>
                <a:gd name="connsiteY6" fmla="*/ 2176463 h 2176463"/>
                <a:gd name="connsiteX7" fmla="*/ 64902 w 2200275"/>
                <a:gd name="connsiteY7" fmla="*/ 2176463 h 2176463"/>
                <a:gd name="connsiteX8" fmla="*/ 0 w 2200275"/>
                <a:gd name="connsiteY8" fmla="*/ 2111561 h 2176463"/>
                <a:gd name="connsiteX9" fmla="*/ 0 w 2200275"/>
                <a:gd name="connsiteY9" fmla="*/ 64902 h 2176463"/>
                <a:gd name="connsiteX0" fmla="*/ 2200275 w 2291715"/>
                <a:gd name="connsiteY0" fmla="*/ 64902 h 2176463"/>
                <a:gd name="connsiteX1" fmla="*/ 2200275 w 2291715"/>
                <a:gd name="connsiteY1" fmla="*/ 2111561 h 2176463"/>
                <a:gd name="connsiteX2" fmla="*/ 2135373 w 2291715"/>
                <a:gd name="connsiteY2" fmla="*/ 2176463 h 2176463"/>
                <a:gd name="connsiteX3" fmla="*/ 64902 w 2291715"/>
                <a:gd name="connsiteY3" fmla="*/ 2176463 h 2176463"/>
                <a:gd name="connsiteX4" fmla="*/ 0 w 2291715"/>
                <a:gd name="connsiteY4" fmla="*/ 2111561 h 2176463"/>
                <a:gd name="connsiteX5" fmla="*/ 0 w 2291715"/>
                <a:gd name="connsiteY5" fmla="*/ 64902 h 2176463"/>
                <a:gd name="connsiteX6" fmla="*/ 64902 w 2291715"/>
                <a:gd name="connsiteY6" fmla="*/ 0 h 2176463"/>
                <a:gd name="connsiteX7" fmla="*/ 1495425 w 2291715"/>
                <a:gd name="connsiteY7" fmla="*/ 0 h 2176463"/>
                <a:gd name="connsiteX8" fmla="*/ 2135373 w 2291715"/>
                <a:gd name="connsiteY8" fmla="*/ 0 h 2176463"/>
                <a:gd name="connsiteX9" fmla="*/ 2291715 w 2291715"/>
                <a:gd name="connsiteY9" fmla="*/ 156342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8" fmla="*/ 2135373 w 2200275"/>
                <a:gd name="connsiteY8" fmla="*/ 0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8" fmla="*/ 1495425 w 2200275"/>
                <a:gd name="connsiteY8" fmla="*/ 4762 h 2181225"/>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69664 h 2181225"/>
                <a:gd name="connsiteX1" fmla="*/ 2200275 w 2200275"/>
                <a:gd name="connsiteY1" fmla="*/ 1595437 h 2181225"/>
                <a:gd name="connsiteX2" fmla="*/ 2200275 w 2200275"/>
                <a:gd name="connsiteY2" fmla="*/ 2116323 h 2181225"/>
                <a:gd name="connsiteX3" fmla="*/ 2135373 w 2200275"/>
                <a:gd name="connsiteY3" fmla="*/ 2181225 h 2181225"/>
                <a:gd name="connsiteX4" fmla="*/ 64902 w 2200275"/>
                <a:gd name="connsiteY4" fmla="*/ 2181225 h 2181225"/>
                <a:gd name="connsiteX5" fmla="*/ 0 w 2200275"/>
                <a:gd name="connsiteY5" fmla="*/ 2116323 h 2181225"/>
                <a:gd name="connsiteX6" fmla="*/ 0 w 2200275"/>
                <a:gd name="connsiteY6" fmla="*/ 69664 h 2181225"/>
                <a:gd name="connsiteX7" fmla="*/ 64902 w 2200275"/>
                <a:gd name="connsiteY7" fmla="*/ 4762 h 2181225"/>
                <a:gd name="connsiteX8" fmla="*/ 604838 w 2200275"/>
                <a:gd name="connsiteY8" fmla="*/ 0 h 2181225"/>
                <a:gd name="connsiteX0" fmla="*/ 2200275 w 2200275"/>
                <a:gd name="connsiteY0" fmla="*/ 1595437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5" h="2181225">
                  <a:moveTo>
                    <a:pt x="2200275" y="1647824"/>
                  </a:moveTo>
                  <a:lnTo>
                    <a:pt x="2200275" y="2116323"/>
                  </a:lnTo>
                  <a:cubicBezTo>
                    <a:pt x="2200275" y="2152167"/>
                    <a:pt x="2171217" y="2181225"/>
                    <a:pt x="2135373" y="2181225"/>
                  </a:cubicBezTo>
                  <a:lnTo>
                    <a:pt x="64902" y="2181225"/>
                  </a:lnTo>
                  <a:cubicBezTo>
                    <a:pt x="29058" y="2181225"/>
                    <a:pt x="0" y="2152167"/>
                    <a:pt x="0" y="2116323"/>
                  </a:cubicBezTo>
                  <a:lnTo>
                    <a:pt x="0" y="69664"/>
                  </a:lnTo>
                  <a:cubicBezTo>
                    <a:pt x="0" y="33820"/>
                    <a:pt x="29058" y="4762"/>
                    <a:pt x="64902" y="4762"/>
                  </a:cubicBezTo>
                  <a:lnTo>
                    <a:pt x="833438" y="0"/>
                  </a:lnTo>
                </a:path>
              </a:pathLst>
            </a:custGeom>
            <a:noFill/>
            <a:ln w="28575">
              <a:solidFill>
                <a:srgbClr val="7030A0"/>
              </a:solidFill>
              <a:head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nvGrpSpPr>
            <p:cNvPr id="45" name="Group 44"/>
            <p:cNvGrpSpPr/>
            <p:nvPr/>
          </p:nvGrpSpPr>
          <p:grpSpPr>
            <a:xfrm>
              <a:off x="680971" y="3688629"/>
              <a:ext cx="2471990" cy="1862891"/>
              <a:chOff x="697608" y="3688629"/>
              <a:chExt cx="2471990" cy="1862891"/>
            </a:xfrm>
          </p:grpSpPr>
          <p:sp>
            <p:nvSpPr>
              <p:cNvPr id="46" name="TextBox 45"/>
              <p:cNvSpPr txBox="1"/>
              <p:nvPr/>
            </p:nvSpPr>
            <p:spPr>
              <a:xfrm>
                <a:off x="697608" y="3688629"/>
                <a:ext cx="2471990" cy="379156"/>
              </a:xfrm>
              <a:prstGeom prst="rect">
                <a:avLst/>
              </a:prstGeom>
              <a:noFill/>
              <a:ln>
                <a:noFill/>
              </a:ln>
            </p:spPr>
            <p:txBody>
              <a:bodyPr wrap="square" rtlCol="0" anchor="ctr">
                <a:spAutoFit/>
              </a:bodyPr>
              <a:lstStyle/>
              <a:p>
                <a:pPr defTabSz="914377">
                  <a:buClr>
                    <a:srgbClr val="000000"/>
                  </a:buClr>
                  <a:buFont typeface="Arial"/>
                  <a:buNone/>
                  <a:defRPr/>
                </a:pPr>
                <a:r>
                  <a:rPr lang="en-US" sz="2000" b="1" kern="0" dirty="0">
                    <a:solidFill>
                      <a:prstClr val="black"/>
                    </a:solidFill>
                    <a:latin typeface="Arial" panose="020B0604020202020204" pitchFamily="34" charset="0"/>
                    <a:ea typeface="Verdana" panose="020B0604030504040204" pitchFamily="34" charset="0"/>
                    <a:cs typeface="Arial" panose="020B0604020202020204" pitchFamily="34" charset="0"/>
                    <a:sym typeface="Arial"/>
                  </a:rPr>
                  <a:t>Information</a:t>
                </a:r>
              </a:p>
            </p:txBody>
          </p:sp>
          <p:sp>
            <p:nvSpPr>
              <p:cNvPr id="47" name="Rectangle 46"/>
              <p:cNvSpPr/>
              <p:nvPr/>
            </p:nvSpPr>
            <p:spPr>
              <a:xfrm>
                <a:off x="735227" y="4326557"/>
                <a:ext cx="2396751" cy="1224963"/>
              </a:xfrm>
              <a:prstGeom prst="rect">
                <a:avLst/>
              </a:prstGeom>
              <a:ln>
                <a:noFill/>
              </a:ln>
            </p:spPr>
            <p:txBody>
              <a:bodyPr wrap="square" anchor="ctr">
                <a:spAutoFit/>
              </a:bodyPr>
              <a:lstStyle/>
              <a:p>
                <a:pPr algn="just" defTabSz="685783">
                  <a:buClr>
                    <a:srgbClr val="000000"/>
                  </a:buClr>
                  <a:buFont typeface="Arial"/>
                  <a:buNone/>
                  <a:defRPr/>
                </a:pPr>
                <a:r>
                  <a:rPr lang="en-US" sz="1300" kern="0" dirty="0">
                    <a:solidFill>
                      <a:srgbClr val="000000"/>
                    </a:solidFill>
                    <a:latin typeface="Arial"/>
                    <a:cs typeface="Arial"/>
                    <a:sym typeface="Arial"/>
                  </a:rPr>
                  <a:t>Information consists of data and analysis concerning facilities, inventory, transportation, costs, prices, and customers throughout the supply chain.</a:t>
                </a:r>
                <a:endParaRPr lang="en-US" sz="1300" kern="0" dirty="0">
                  <a:solidFill>
                    <a:prstClr val="black">
                      <a:lumMod val="65000"/>
                      <a:lumOff val="35000"/>
                    </a:prstClr>
                  </a:solidFill>
                  <a:latin typeface="Arial" panose="020B0604020202020204" pitchFamily="34" charset="0"/>
                  <a:cs typeface="Arial" panose="020B0604020202020204" pitchFamily="34" charset="0"/>
                  <a:sym typeface="Arial"/>
                </a:endParaRPr>
              </a:p>
            </p:txBody>
          </p:sp>
        </p:grpSp>
      </p:grpSp>
      <p:grpSp>
        <p:nvGrpSpPr>
          <p:cNvPr id="40" name="Group 39"/>
          <p:cNvGrpSpPr/>
          <p:nvPr/>
        </p:nvGrpSpPr>
        <p:grpSpPr>
          <a:xfrm>
            <a:off x="2038724" y="1352420"/>
            <a:ext cx="1662869" cy="1701373"/>
            <a:chOff x="1466850" y="1925222"/>
            <a:chExt cx="1219200" cy="1420397"/>
          </a:xfrm>
        </p:grpSpPr>
        <p:sp>
          <p:nvSpPr>
            <p:cNvPr id="42" name="Freeform 41"/>
            <p:cNvSpPr/>
            <p:nvPr/>
          </p:nvSpPr>
          <p:spPr>
            <a:xfrm>
              <a:off x="1466850" y="1925222"/>
              <a:ext cx="1219200" cy="1420397"/>
            </a:xfrm>
            <a:custGeom>
              <a:avLst/>
              <a:gdLst>
                <a:gd name="connsiteX0" fmla="*/ 609600 w 1219200"/>
                <a:gd name="connsiteY0" fmla="*/ 167738 h 1420397"/>
                <a:gd name="connsiteX1" fmla="*/ 167738 w 1219200"/>
                <a:gd name="connsiteY1" fmla="*/ 609600 h 1420397"/>
                <a:gd name="connsiteX2" fmla="*/ 609600 w 1219200"/>
                <a:gd name="connsiteY2" fmla="*/ 1051462 h 1420397"/>
                <a:gd name="connsiteX3" fmla="*/ 1051462 w 1219200"/>
                <a:gd name="connsiteY3" fmla="*/ 609600 h 1420397"/>
                <a:gd name="connsiteX4" fmla="*/ 609600 w 1219200"/>
                <a:gd name="connsiteY4" fmla="*/ 167738 h 1420397"/>
                <a:gd name="connsiteX5" fmla="*/ 609600 w 1219200"/>
                <a:gd name="connsiteY5" fmla="*/ 0 h 1420397"/>
                <a:gd name="connsiteX6" fmla="*/ 1219200 w 1219200"/>
                <a:gd name="connsiteY6" fmla="*/ 609600 h 1420397"/>
                <a:gd name="connsiteX7" fmla="*/ 846884 w 1219200"/>
                <a:gd name="connsiteY7" fmla="*/ 1171295 h 1420397"/>
                <a:gd name="connsiteX8" fmla="*/ 757085 w 1219200"/>
                <a:gd name="connsiteY8" fmla="*/ 1199170 h 1420397"/>
                <a:gd name="connsiteX9" fmla="*/ 609600 w 1219200"/>
                <a:gd name="connsiteY9" fmla="*/ 1420397 h 1420397"/>
                <a:gd name="connsiteX10" fmla="*/ 462115 w 1219200"/>
                <a:gd name="connsiteY10" fmla="*/ 1199170 h 1420397"/>
                <a:gd name="connsiteX11" fmla="*/ 372316 w 1219200"/>
                <a:gd name="connsiteY11" fmla="*/ 1171295 h 1420397"/>
                <a:gd name="connsiteX12" fmla="*/ 0 w 1219200"/>
                <a:gd name="connsiteY12" fmla="*/ 609600 h 1420397"/>
                <a:gd name="connsiteX13" fmla="*/ 609600 w 1219200"/>
                <a:gd name="connsiteY13" fmla="*/ 0 h 142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1420397">
                  <a:moveTo>
                    <a:pt x="609600" y="167738"/>
                  </a:moveTo>
                  <a:cubicBezTo>
                    <a:pt x="365566" y="167738"/>
                    <a:pt x="167738" y="365566"/>
                    <a:pt x="167738" y="609600"/>
                  </a:cubicBezTo>
                  <a:cubicBezTo>
                    <a:pt x="167738" y="853634"/>
                    <a:pt x="365566" y="1051462"/>
                    <a:pt x="609600" y="1051462"/>
                  </a:cubicBezTo>
                  <a:cubicBezTo>
                    <a:pt x="853634" y="1051462"/>
                    <a:pt x="1051462" y="853634"/>
                    <a:pt x="1051462" y="609600"/>
                  </a:cubicBezTo>
                  <a:cubicBezTo>
                    <a:pt x="1051462" y="365566"/>
                    <a:pt x="853634" y="167738"/>
                    <a:pt x="609600" y="167738"/>
                  </a:cubicBezTo>
                  <a:close/>
                  <a:moveTo>
                    <a:pt x="609600" y="0"/>
                  </a:moveTo>
                  <a:cubicBezTo>
                    <a:pt x="946273" y="0"/>
                    <a:pt x="1219200" y="272927"/>
                    <a:pt x="1219200" y="609600"/>
                  </a:cubicBezTo>
                  <a:cubicBezTo>
                    <a:pt x="1219200" y="862105"/>
                    <a:pt x="1065679" y="1078752"/>
                    <a:pt x="846884" y="1171295"/>
                  </a:cubicBezTo>
                  <a:lnTo>
                    <a:pt x="757085" y="1199170"/>
                  </a:lnTo>
                  <a:lnTo>
                    <a:pt x="609600" y="1420397"/>
                  </a:lnTo>
                  <a:lnTo>
                    <a:pt x="462115" y="1199170"/>
                  </a:lnTo>
                  <a:lnTo>
                    <a:pt x="372316" y="1171295"/>
                  </a:lnTo>
                  <a:cubicBezTo>
                    <a:pt x="153522" y="1078752"/>
                    <a:pt x="0" y="862105"/>
                    <a:pt x="0" y="609600"/>
                  </a:cubicBezTo>
                  <a:cubicBezTo>
                    <a:pt x="0" y="272927"/>
                    <a:pt x="272927" y="0"/>
                    <a:pt x="609600" y="0"/>
                  </a:cubicBezTo>
                  <a:close/>
                </a:path>
              </a:pathLst>
            </a:custGeom>
            <a:solidFill>
              <a:srgbClr val="7030A0"/>
            </a:solid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sp>
          <p:nvSpPr>
            <p:cNvPr id="43" name="Oval 42"/>
            <p:cNvSpPr/>
            <p:nvPr/>
          </p:nvSpPr>
          <p:spPr>
            <a:xfrm>
              <a:off x="1628410" y="2086783"/>
              <a:ext cx="896081" cy="896080"/>
            </a:xfrm>
            <a:prstGeom prst="ellipse">
              <a:avLst/>
            </a:prstGeom>
            <a:solidFill>
              <a:schemeClr val="bg1">
                <a:lumMod val="95000"/>
              </a:schemeClr>
            </a:solidFill>
            <a:ln>
              <a:noFill/>
            </a:ln>
            <a:effectLst>
              <a:innerShdw blurRad="38100" dist="50800" dir="108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grpSp>
        <p:nvGrpSpPr>
          <p:cNvPr id="28" name="Group 27"/>
          <p:cNvGrpSpPr/>
          <p:nvPr/>
        </p:nvGrpSpPr>
        <p:grpSpPr>
          <a:xfrm>
            <a:off x="4905359" y="3305166"/>
            <a:ext cx="2338623" cy="2861990"/>
            <a:chOff x="3436733" y="3609244"/>
            <a:chExt cx="2509782" cy="2712103"/>
          </a:xfrm>
        </p:grpSpPr>
        <p:sp>
          <p:nvSpPr>
            <p:cNvPr id="34" name="Rounded Rectangle 2"/>
            <p:cNvSpPr/>
            <p:nvPr/>
          </p:nvSpPr>
          <p:spPr>
            <a:xfrm>
              <a:off x="3454139" y="3609244"/>
              <a:ext cx="2492375" cy="2712103"/>
            </a:xfrm>
            <a:custGeom>
              <a:avLst/>
              <a:gdLst>
                <a:gd name="connsiteX0" fmla="*/ 0 w 2200275"/>
                <a:gd name="connsiteY0" fmla="*/ 64902 h 2176463"/>
                <a:gd name="connsiteX1" fmla="*/ 64902 w 2200275"/>
                <a:gd name="connsiteY1" fmla="*/ 0 h 2176463"/>
                <a:gd name="connsiteX2" fmla="*/ 2135373 w 2200275"/>
                <a:gd name="connsiteY2" fmla="*/ 0 h 2176463"/>
                <a:gd name="connsiteX3" fmla="*/ 2200275 w 2200275"/>
                <a:gd name="connsiteY3" fmla="*/ 64902 h 2176463"/>
                <a:gd name="connsiteX4" fmla="*/ 2200275 w 2200275"/>
                <a:gd name="connsiteY4" fmla="*/ 2111561 h 2176463"/>
                <a:gd name="connsiteX5" fmla="*/ 2135373 w 2200275"/>
                <a:gd name="connsiteY5" fmla="*/ 2176463 h 2176463"/>
                <a:gd name="connsiteX6" fmla="*/ 64902 w 2200275"/>
                <a:gd name="connsiteY6" fmla="*/ 2176463 h 2176463"/>
                <a:gd name="connsiteX7" fmla="*/ 0 w 2200275"/>
                <a:gd name="connsiteY7" fmla="*/ 2111561 h 2176463"/>
                <a:gd name="connsiteX8" fmla="*/ 0 w 2200275"/>
                <a:gd name="connsiteY8" fmla="*/ 64902 h 2176463"/>
                <a:gd name="connsiteX0" fmla="*/ 0 w 2200275"/>
                <a:gd name="connsiteY0" fmla="*/ 64902 h 2176463"/>
                <a:gd name="connsiteX1" fmla="*/ 64902 w 2200275"/>
                <a:gd name="connsiteY1" fmla="*/ 0 h 2176463"/>
                <a:gd name="connsiteX2" fmla="*/ 1495425 w 2200275"/>
                <a:gd name="connsiteY2" fmla="*/ 0 h 2176463"/>
                <a:gd name="connsiteX3" fmla="*/ 2135373 w 2200275"/>
                <a:gd name="connsiteY3" fmla="*/ 0 h 2176463"/>
                <a:gd name="connsiteX4" fmla="*/ 2200275 w 2200275"/>
                <a:gd name="connsiteY4" fmla="*/ 64902 h 2176463"/>
                <a:gd name="connsiteX5" fmla="*/ 2200275 w 2200275"/>
                <a:gd name="connsiteY5" fmla="*/ 2111561 h 2176463"/>
                <a:gd name="connsiteX6" fmla="*/ 2135373 w 2200275"/>
                <a:gd name="connsiteY6" fmla="*/ 2176463 h 2176463"/>
                <a:gd name="connsiteX7" fmla="*/ 64902 w 2200275"/>
                <a:gd name="connsiteY7" fmla="*/ 2176463 h 2176463"/>
                <a:gd name="connsiteX8" fmla="*/ 0 w 2200275"/>
                <a:gd name="connsiteY8" fmla="*/ 2111561 h 2176463"/>
                <a:gd name="connsiteX9" fmla="*/ 0 w 2200275"/>
                <a:gd name="connsiteY9" fmla="*/ 64902 h 2176463"/>
                <a:gd name="connsiteX0" fmla="*/ 2200275 w 2291715"/>
                <a:gd name="connsiteY0" fmla="*/ 64902 h 2176463"/>
                <a:gd name="connsiteX1" fmla="*/ 2200275 w 2291715"/>
                <a:gd name="connsiteY1" fmla="*/ 2111561 h 2176463"/>
                <a:gd name="connsiteX2" fmla="*/ 2135373 w 2291715"/>
                <a:gd name="connsiteY2" fmla="*/ 2176463 h 2176463"/>
                <a:gd name="connsiteX3" fmla="*/ 64902 w 2291715"/>
                <a:gd name="connsiteY3" fmla="*/ 2176463 h 2176463"/>
                <a:gd name="connsiteX4" fmla="*/ 0 w 2291715"/>
                <a:gd name="connsiteY4" fmla="*/ 2111561 h 2176463"/>
                <a:gd name="connsiteX5" fmla="*/ 0 w 2291715"/>
                <a:gd name="connsiteY5" fmla="*/ 64902 h 2176463"/>
                <a:gd name="connsiteX6" fmla="*/ 64902 w 2291715"/>
                <a:gd name="connsiteY6" fmla="*/ 0 h 2176463"/>
                <a:gd name="connsiteX7" fmla="*/ 1495425 w 2291715"/>
                <a:gd name="connsiteY7" fmla="*/ 0 h 2176463"/>
                <a:gd name="connsiteX8" fmla="*/ 2135373 w 2291715"/>
                <a:gd name="connsiteY8" fmla="*/ 0 h 2176463"/>
                <a:gd name="connsiteX9" fmla="*/ 2291715 w 2291715"/>
                <a:gd name="connsiteY9" fmla="*/ 156342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8" fmla="*/ 2135373 w 2200275"/>
                <a:gd name="connsiteY8" fmla="*/ 0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8" fmla="*/ 1495425 w 2200275"/>
                <a:gd name="connsiteY8" fmla="*/ 4762 h 2181225"/>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69664 h 2181225"/>
                <a:gd name="connsiteX1" fmla="*/ 2200275 w 2200275"/>
                <a:gd name="connsiteY1" fmla="*/ 1595437 h 2181225"/>
                <a:gd name="connsiteX2" fmla="*/ 2200275 w 2200275"/>
                <a:gd name="connsiteY2" fmla="*/ 2116323 h 2181225"/>
                <a:gd name="connsiteX3" fmla="*/ 2135373 w 2200275"/>
                <a:gd name="connsiteY3" fmla="*/ 2181225 h 2181225"/>
                <a:gd name="connsiteX4" fmla="*/ 64902 w 2200275"/>
                <a:gd name="connsiteY4" fmla="*/ 2181225 h 2181225"/>
                <a:gd name="connsiteX5" fmla="*/ 0 w 2200275"/>
                <a:gd name="connsiteY5" fmla="*/ 2116323 h 2181225"/>
                <a:gd name="connsiteX6" fmla="*/ 0 w 2200275"/>
                <a:gd name="connsiteY6" fmla="*/ 69664 h 2181225"/>
                <a:gd name="connsiteX7" fmla="*/ 64902 w 2200275"/>
                <a:gd name="connsiteY7" fmla="*/ 4762 h 2181225"/>
                <a:gd name="connsiteX8" fmla="*/ 604838 w 2200275"/>
                <a:gd name="connsiteY8" fmla="*/ 0 h 2181225"/>
                <a:gd name="connsiteX0" fmla="*/ 2200275 w 2200275"/>
                <a:gd name="connsiteY0" fmla="*/ 1595437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5" h="2181225">
                  <a:moveTo>
                    <a:pt x="2200275" y="1647824"/>
                  </a:moveTo>
                  <a:lnTo>
                    <a:pt x="2200275" y="2116323"/>
                  </a:lnTo>
                  <a:cubicBezTo>
                    <a:pt x="2200275" y="2152167"/>
                    <a:pt x="2171217" y="2181225"/>
                    <a:pt x="2135373" y="2181225"/>
                  </a:cubicBezTo>
                  <a:lnTo>
                    <a:pt x="64902" y="2181225"/>
                  </a:lnTo>
                  <a:cubicBezTo>
                    <a:pt x="29058" y="2181225"/>
                    <a:pt x="0" y="2152167"/>
                    <a:pt x="0" y="2116323"/>
                  </a:cubicBezTo>
                  <a:lnTo>
                    <a:pt x="0" y="69664"/>
                  </a:lnTo>
                  <a:cubicBezTo>
                    <a:pt x="0" y="33820"/>
                    <a:pt x="29058" y="4762"/>
                    <a:pt x="64902" y="4762"/>
                  </a:cubicBezTo>
                  <a:lnTo>
                    <a:pt x="833438" y="0"/>
                  </a:lnTo>
                </a:path>
              </a:pathLst>
            </a:custGeom>
            <a:noFill/>
            <a:ln w="28575">
              <a:solidFill>
                <a:srgbClr val="FFC000"/>
              </a:solidFill>
              <a:head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nvGrpSpPr>
            <p:cNvPr id="35" name="Group 34"/>
            <p:cNvGrpSpPr/>
            <p:nvPr/>
          </p:nvGrpSpPr>
          <p:grpSpPr>
            <a:xfrm>
              <a:off x="3436733" y="3761747"/>
              <a:ext cx="2509782" cy="1614432"/>
              <a:chOff x="3436733" y="3761747"/>
              <a:chExt cx="2509782" cy="1614432"/>
            </a:xfrm>
          </p:grpSpPr>
          <p:sp>
            <p:nvSpPr>
              <p:cNvPr id="36" name="TextBox 35"/>
              <p:cNvSpPr txBox="1"/>
              <p:nvPr/>
            </p:nvSpPr>
            <p:spPr>
              <a:xfrm>
                <a:off x="3454139" y="3761747"/>
                <a:ext cx="2492376" cy="379156"/>
              </a:xfrm>
              <a:prstGeom prst="rect">
                <a:avLst/>
              </a:prstGeom>
              <a:noFill/>
              <a:ln>
                <a:noFill/>
              </a:ln>
            </p:spPr>
            <p:txBody>
              <a:bodyPr wrap="square" rtlCol="0" anchor="ctr">
                <a:spAutoFit/>
              </a:bodyPr>
              <a:lstStyle/>
              <a:p>
                <a:pPr defTabSz="914377">
                  <a:buClr>
                    <a:srgbClr val="000000"/>
                  </a:buClr>
                  <a:buFont typeface="Arial"/>
                  <a:buNone/>
                  <a:defRPr/>
                </a:pPr>
                <a:r>
                  <a:rPr lang="en-US" sz="2000" b="1" kern="0" dirty="0">
                    <a:solidFill>
                      <a:prstClr val="black"/>
                    </a:solidFill>
                    <a:latin typeface="Arial" panose="020B0604020202020204" pitchFamily="34" charset="0"/>
                    <a:ea typeface="Verdana" panose="020B0604030504040204" pitchFamily="34" charset="0"/>
                    <a:cs typeface="Arial" panose="020B0604020202020204" pitchFamily="34" charset="0"/>
                    <a:sym typeface="Arial"/>
                  </a:rPr>
                  <a:t>Sourcing</a:t>
                </a:r>
              </a:p>
            </p:txBody>
          </p:sp>
          <p:sp>
            <p:nvSpPr>
              <p:cNvPr id="37" name="Rectangle 36"/>
              <p:cNvSpPr/>
              <p:nvPr/>
            </p:nvSpPr>
            <p:spPr>
              <a:xfrm>
                <a:off x="3436733" y="5099104"/>
                <a:ext cx="2402458" cy="277075"/>
              </a:xfrm>
              <a:prstGeom prst="rect">
                <a:avLst/>
              </a:prstGeom>
              <a:ln>
                <a:noFill/>
              </a:ln>
            </p:spPr>
            <p:txBody>
              <a:bodyPr wrap="square" anchor="ctr">
                <a:spAutoFit/>
              </a:bodyPr>
              <a:lstStyle/>
              <a:p>
                <a:pPr algn="just" defTabSz="685783">
                  <a:buClr>
                    <a:srgbClr val="000000"/>
                  </a:buClr>
                  <a:buFont typeface="Arial"/>
                  <a:buNone/>
                  <a:defRPr/>
                </a:pPr>
                <a:endParaRPr lang="en-US" sz="1300" kern="0" dirty="0">
                  <a:solidFill>
                    <a:prstClr val="black">
                      <a:lumMod val="65000"/>
                      <a:lumOff val="35000"/>
                    </a:prstClr>
                  </a:solidFill>
                  <a:latin typeface="Arial" panose="020B0604020202020204" pitchFamily="34" charset="0"/>
                  <a:cs typeface="Arial" panose="020B0604020202020204" pitchFamily="34" charset="0"/>
                  <a:sym typeface="Arial"/>
                </a:endParaRPr>
              </a:p>
            </p:txBody>
          </p:sp>
        </p:grpSp>
      </p:grpSp>
      <p:grpSp>
        <p:nvGrpSpPr>
          <p:cNvPr id="30" name="Group 29"/>
          <p:cNvGrpSpPr/>
          <p:nvPr/>
        </p:nvGrpSpPr>
        <p:grpSpPr>
          <a:xfrm>
            <a:off x="5251336" y="1231908"/>
            <a:ext cx="1662869" cy="1701373"/>
            <a:chOff x="1466850" y="1925222"/>
            <a:chExt cx="1219200" cy="1420397"/>
          </a:xfrm>
        </p:grpSpPr>
        <p:sp>
          <p:nvSpPr>
            <p:cNvPr id="32" name="Freeform 31"/>
            <p:cNvSpPr/>
            <p:nvPr/>
          </p:nvSpPr>
          <p:spPr>
            <a:xfrm>
              <a:off x="1466850" y="1925222"/>
              <a:ext cx="1219200" cy="1420397"/>
            </a:xfrm>
            <a:custGeom>
              <a:avLst/>
              <a:gdLst>
                <a:gd name="connsiteX0" fmla="*/ 609600 w 1219200"/>
                <a:gd name="connsiteY0" fmla="*/ 167738 h 1420397"/>
                <a:gd name="connsiteX1" fmla="*/ 167738 w 1219200"/>
                <a:gd name="connsiteY1" fmla="*/ 609600 h 1420397"/>
                <a:gd name="connsiteX2" fmla="*/ 609600 w 1219200"/>
                <a:gd name="connsiteY2" fmla="*/ 1051462 h 1420397"/>
                <a:gd name="connsiteX3" fmla="*/ 1051462 w 1219200"/>
                <a:gd name="connsiteY3" fmla="*/ 609600 h 1420397"/>
                <a:gd name="connsiteX4" fmla="*/ 609600 w 1219200"/>
                <a:gd name="connsiteY4" fmla="*/ 167738 h 1420397"/>
                <a:gd name="connsiteX5" fmla="*/ 609600 w 1219200"/>
                <a:gd name="connsiteY5" fmla="*/ 0 h 1420397"/>
                <a:gd name="connsiteX6" fmla="*/ 1219200 w 1219200"/>
                <a:gd name="connsiteY6" fmla="*/ 609600 h 1420397"/>
                <a:gd name="connsiteX7" fmla="*/ 846884 w 1219200"/>
                <a:gd name="connsiteY7" fmla="*/ 1171295 h 1420397"/>
                <a:gd name="connsiteX8" fmla="*/ 757085 w 1219200"/>
                <a:gd name="connsiteY8" fmla="*/ 1199170 h 1420397"/>
                <a:gd name="connsiteX9" fmla="*/ 609600 w 1219200"/>
                <a:gd name="connsiteY9" fmla="*/ 1420397 h 1420397"/>
                <a:gd name="connsiteX10" fmla="*/ 462115 w 1219200"/>
                <a:gd name="connsiteY10" fmla="*/ 1199170 h 1420397"/>
                <a:gd name="connsiteX11" fmla="*/ 372316 w 1219200"/>
                <a:gd name="connsiteY11" fmla="*/ 1171295 h 1420397"/>
                <a:gd name="connsiteX12" fmla="*/ 0 w 1219200"/>
                <a:gd name="connsiteY12" fmla="*/ 609600 h 1420397"/>
                <a:gd name="connsiteX13" fmla="*/ 609600 w 1219200"/>
                <a:gd name="connsiteY13" fmla="*/ 0 h 142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1420397">
                  <a:moveTo>
                    <a:pt x="609600" y="167738"/>
                  </a:moveTo>
                  <a:cubicBezTo>
                    <a:pt x="365566" y="167738"/>
                    <a:pt x="167738" y="365566"/>
                    <a:pt x="167738" y="609600"/>
                  </a:cubicBezTo>
                  <a:cubicBezTo>
                    <a:pt x="167738" y="853634"/>
                    <a:pt x="365566" y="1051462"/>
                    <a:pt x="609600" y="1051462"/>
                  </a:cubicBezTo>
                  <a:cubicBezTo>
                    <a:pt x="853634" y="1051462"/>
                    <a:pt x="1051462" y="853634"/>
                    <a:pt x="1051462" y="609600"/>
                  </a:cubicBezTo>
                  <a:cubicBezTo>
                    <a:pt x="1051462" y="365566"/>
                    <a:pt x="853634" y="167738"/>
                    <a:pt x="609600" y="167738"/>
                  </a:cubicBezTo>
                  <a:close/>
                  <a:moveTo>
                    <a:pt x="609600" y="0"/>
                  </a:moveTo>
                  <a:cubicBezTo>
                    <a:pt x="946273" y="0"/>
                    <a:pt x="1219200" y="272927"/>
                    <a:pt x="1219200" y="609600"/>
                  </a:cubicBezTo>
                  <a:cubicBezTo>
                    <a:pt x="1219200" y="862105"/>
                    <a:pt x="1065679" y="1078752"/>
                    <a:pt x="846884" y="1171295"/>
                  </a:cubicBezTo>
                  <a:lnTo>
                    <a:pt x="757085" y="1199170"/>
                  </a:lnTo>
                  <a:lnTo>
                    <a:pt x="609600" y="1420397"/>
                  </a:lnTo>
                  <a:lnTo>
                    <a:pt x="462115" y="1199170"/>
                  </a:lnTo>
                  <a:lnTo>
                    <a:pt x="372316" y="1171295"/>
                  </a:lnTo>
                  <a:cubicBezTo>
                    <a:pt x="153522" y="1078752"/>
                    <a:pt x="0" y="862105"/>
                    <a:pt x="0" y="609600"/>
                  </a:cubicBezTo>
                  <a:cubicBezTo>
                    <a:pt x="0" y="272927"/>
                    <a:pt x="272927" y="0"/>
                    <a:pt x="609600" y="0"/>
                  </a:cubicBezTo>
                  <a:close/>
                </a:path>
              </a:pathLst>
            </a:custGeom>
            <a:solidFill>
              <a:srgbClr val="FFC000"/>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sp>
          <p:nvSpPr>
            <p:cNvPr id="33" name="Oval 32"/>
            <p:cNvSpPr/>
            <p:nvPr/>
          </p:nvSpPr>
          <p:spPr>
            <a:xfrm>
              <a:off x="1628410" y="2086783"/>
              <a:ext cx="896081" cy="896080"/>
            </a:xfrm>
            <a:prstGeom prst="ellipse">
              <a:avLst/>
            </a:prstGeom>
            <a:solidFill>
              <a:schemeClr val="bg1">
                <a:lumMod val="95000"/>
              </a:schemeClr>
            </a:solidFill>
            <a:ln>
              <a:solidFill>
                <a:srgbClr val="FFC000"/>
              </a:solidFill>
            </a:ln>
            <a:effectLst>
              <a:innerShdw blurRad="38100" dist="50800" dir="108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sp>
        <p:nvSpPr>
          <p:cNvPr id="24" name="Rounded Rectangle 2"/>
          <p:cNvSpPr/>
          <p:nvPr/>
        </p:nvSpPr>
        <p:spPr>
          <a:xfrm>
            <a:off x="8109543" y="3297475"/>
            <a:ext cx="2316972" cy="2840178"/>
          </a:xfrm>
          <a:custGeom>
            <a:avLst/>
            <a:gdLst>
              <a:gd name="connsiteX0" fmla="*/ 0 w 2200275"/>
              <a:gd name="connsiteY0" fmla="*/ 64902 h 2176463"/>
              <a:gd name="connsiteX1" fmla="*/ 64902 w 2200275"/>
              <a:gd name="connsiteY1" fmla="*/ 0 h 2176463"/>
              <a:gd name="connsiteX2" fmla="*/ 2135373 w 2200275"/>
              <a:gd name="connsiteY2" fmla="*/ 0 h 2176463"/>
              <a:gd name="connsiteX3" fmla="*/ 2200275 w 2200275"/>
              <a:gd name="connsiteY3" fmla="*/ 64902 h 2176463"/>
              <a:gd name="connsiteX4" fmla="*/ 2200275 w 2200275"/>
              <a:gd name="connsiteY4" fmla="*/ 2111561 h 2176463"/>
              <a:gd name="connsiteX5" fmla="*/ 2135373 w 2200275"/>
              <a:gd name="connsiteY5" fmla="*/ 2176463 h 2176463"/>
              <a:gd name="connsiteX6" fmla="*/ 64902 w 2200275"/>
              <a:gd name="connsiteY6" fmla="*/ 2176463 h 2176463"/>
              <a:gd name="connsiteX7" fmla="*/ 0 w 2200275"/>
              <a:gd name="connsiteY7" fmla="*/ 2111561 h 2176463"/>
              <a:gd name="connsiteX8" fmla="*/ 0 w 2200275"/>
              <a:gd name="connsiteY8" fmla="*/ 64902 h 2176463"/>
              <a:gd name="connsiteX0" fmla="*/ 0 w 2200275"/>
              <a:gd name="connsiteY0" fmla="*/ 64902 h 2176463"/>
              <a:gd name="connsiteX1" fmla="*/ 64902 w 2200275"/>
              <a:gd name="connsiteY1" fmla="*/ 0 h 2176463"/>
              <a:gd name="connsiteX2" fmla="*/ 1495425 w 2200275"/>
              <a:gd name="connsiteY2" fmla="*/ 0 h 2176463"/>
              <a:gd name="connsiteX3" fmla="*/ 2135373 w 2200275"/>
              <a:gd name="connsiteY3" fmla="*/ 0 h 2176463"/>
              <a:gd name="connsiteX4" fmla="*/ 2200275 w 2200275"/>
              <a:gd name="connsiteY4" fmla="*/ 64902 h 2176463"/>
              <a:gd name="connsiteX5" fmla="*/ 2200275 w 2200275"/>
              <a:gd name="connsiteY5" fmla="*/ 2111561 h 2176463"/>
              <a:gd name="connsiteX6" fmla="*/ 2135373 w 2200275"/>
              <a:gd name="connsiteY6" fmla="*/ 2176463 h 2176463"/>
              <a:gd name="connsiteX7" fmla="*/ 64902 w 2200275"/>
              <a:gd name="connsiteY7" fmla="*/ 2176463 h 2176463"/>
              <a:gd name="connsiteX8" fmla="*/ 0 w 2200275"/>
              <a:gd name="connsiteY8" fmla="*/ 2111561 h 2176463"/>
              <a:gd name="connsiteX9" fmla="*/ 0 w 2200275"/>
              <a:gd name="connsiteY9" fmla="*/ 64902 h 2176463"/>
              <a:gd name="connsiteX0" fmla="*/ 2200275 w 2291715"/>
              <a:gd name="connsiteY0" fmla="*/ 64902 h 2176463"/>
              <a:gd name="connsiteX1" fmla="*/ 2200275 w 2291715"/>
              <a:gd name="connsiteY1" fmla="*/ 2111561 h 2176463"/>
              <a:gd name="connsiteX2" fmla="*/ 2135373 w 2291715"/>
              <a:gd name="connsiteY2" fmla="*/ 2176463 h 2176463"/>
              <a:gd name="connsiteX3" fmla="*/ 64902 w 2291715"/>
              <a:gd name="connsiteY3" fmla="*/ 2176463 h 2176463"/>
              <a:gd name="connsiteX4" fmla="*/ 0 w 2291715"/>
              <a:gd name="connsiteY4" fmla="*/ 2111561 h 2176463"/>
              <a:gd name="connsiteX5" fmla="*/ 0 w 2291715"/>
              <a:gd name="connsiteY5" fmla="*/ 64902 h 2176463"/>
              <a:gd name="connsiteX6" fmla="*/ 64902 w 2291715"/>
              <a:gd name="connsiteY6" fmla="*/ 0 h 2176463"/>
              <a:gd name="connsiteX7" fmla="*/ 1495425 w 2291715"/>
              <a:gd name="connsiteY7" fmla="*/ 0 h 2176463"/>
              <a:gd name="connsiteX8" fmla="*/ 2135373 w 2291715"/>
              <a:gd name="connsiteY8" fmla="*/ 0 h 2176463"/>
              <a:gd name="connsiteX9" fmla="*/ 2291715 w 2291715"/>
              <a:gd name="connsiteY9" fmla="*/ 156342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8" fmla="*/ 2135373 w 2200275"/>
              <a:gd name="connsiteY8" fmla="*/ 0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8" fmla="*/ 1495425 w 2200275"/>
              <a:gd name="connsiteY8" fmla="*/ 4762 h 2181225"/>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69664 h 2181225"/>
              <a:gd name="connsiteX1" fmla="*/ 2200275 w 2200275"/>
              <a:gd name="connsiteY1" fmla="*/ 1595437 h 2181225"/>
              <a:gd name="connsiteX2" fmla="*/ 2200275 w 2200275"/>
              <a:gd name="connsiteY2" fmla="*/ 2116323 h 2181225"/>
              <a:gd name="connsiteX3" fmla="*/ 2135373 w 2200275"/>
              <a:gd name="connsiteY3" fmla="*/ 2181225 h 2181225"/>
              <a:gd name="connsiteX4" fmla="*/ 64902 w 2200275"/>
              <a:gd name="connsiteY4" fmla="*/ 2181225 h 2181225"/>
              <a:gd name="connsiteX5" fmla="*/ 0 w 2200275"/>
              <a:gd name="connsiteY5" fmla="*/ 2116323 h 2181225"/>
              <a:gd name="connsiteX6" fmla="*/ 0 w 2200275"/>
              <a:gd name="connsiteY6" fmla="*/ 69664 h 2181225"/>
              <a:gd name="connsiteX7" fmla="*/ 64902 w 2200275"/>
              <a:gd name="connsiteY7" fmla="*/ 4762 h 2181225"/>
              <a:gd name="connsiteX8" fmla="*/ 604838 w 2200275"/>
              <a:gd name="connsiteY8" fmla="*/ 0 h 2181225"/>
              <a:gd name="connsiteX0" fmla="*/ 2200275 w 2200275"/>
              <a:gd name="connsiteY0" fmla="*/ 1595437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5" h="2181225">
                <a:moveTo>
                  <a:pt x="2200275" y="1647824"/>
                </a:moveTo>
                <a:lnTo>
                  <a:pt x="2200275" y="2116323"/>
                </a:lnTo>
                <a:cubicBezTo>
                  <a:pt x="2200275" y="2152167"/>
                  <a:pt x="2171217" y="2181225"/>
                  <a:pt x="2135373" y="2181225"/>
                </a:cubicBezTo>
                <a:lnTo>
                  <a:pt x="64902" y="2181225"/>
                </a:lnTo>
                <a:cubicBezTo>
                  <a:pt x="29058" y="2181225"/>
                  <a:pt x="0" y="2152167"/>
                  <a:pt x="0" y="2116323"/>
                </a:cubicBezTo>
                <a:lnTo>
                  <a:pt x="0" y="69664"/>
                </a:lnTo>
                <a:cubicBezTo>
                  <a:pt x="0" y="33820"/>
                  <a:pt x="29058" y="4762"/>
                  <a:pt x="64902" y="4762"/>
                </a:cubicBezTo>
                <a:lnTo>
                  <a:pt x="833438" y="0"/>
                </a:lnTo>
              </a:path>
            </a:pathLst>
          </a:custGeom>
          <a:noFill/>
          <a:ln w="28575">
            <a:solidFill>
              <a:schemeClr val="bg2">
                <a:lumMod val="25000"/>
              </a:schemeClr>
            </a:solidFill>
            <a:head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sp>
        <p:nvSpPr>
          <p:cNvPr id="26" name="TextBox 25"/>
          <p:cNvSpPr txBox="1"/>
          <p:nvPr/>
        </p:nvSpPr>
        <p:spPr>
          <a:xfrm>
            <a:off x="8098025" y="3466099"/>
            <a:ext cx="2211243" cy="400110"/>
          </a:xfrm>
          <a:prstGeom prst="rect">
            <a:avLst/>
          </a:prstGeom>
          <a:noFill/>
        </p:spPr>
        <p:txBody>
          <a:bodyPr wrap="square" rtlCol="0" anchor="ctr">
            <a:spAutoFit/>
          </a:bodyPr>
          <a:lstStyle/>
          <a:p>
            <a:pPr defTabSz="914377">
              <a:buClr>
                <a:srgbClr val="000000"/>
              </a:buClr>
              <a:buFont typeface="Arial"/>
              <a:buNone/>
              <a:defRPr/>
            </a:pPr>
            <a:r>
              <a:rPr lang="en-US" sz="2000" b="1" kern="0" dirty="0">
                <a:solidFill>
                  <a:prstClr val="black"/>
                </a:solidFill>
                <a:latin typeface="Arial" panose="020B0604020202020204" pitchFamily="34" charset="0"/>
                <a:ea typeface="Verdana" panose="020B0604030504040204" pitchFamily="34" charset="0"/>
                <a:cs typeface="Arial" panose="020B0604020202020204" pitchFamily="34" charset="0"/>
                <a:sym typeface="Arial"/>
              </a:rPr>
              <a:t>Pricing</a:t>
            </a:r>
          </a:p>
        </p:txBody>
      </p:sp>
      <p:grpSp>
        <p:nvGrpSpPr>
          <p:cNvPr id="20" name="Group 19"/>
          <p:cNvGrpSpPr/>
          <p:nvPr/>
        </p:nvGrpSpPr>
        <p:grpSpPr>
          <a:xfrm>
            <a:off x="8428008" y="1352420"/>
            <a:ext cx="1662869" cy="1701373"/>
            <a:chOff x="1466850" y="1925222"/>
            <a:chExt cx="1219200" cy="1420397"/>
          </a:xfrm>
          <a:solidFill>
            <a:schemeClr val="tx1">
              <a:lumMod val="85000"/>
              <a:lumOff val="15000"/>
            </a:schemeClr>
          </a:solidFill>
        </p:grpSpPr>
        <p:sp>
          <p:nvSpPr>
            <p:cNvPr id="22" name="Freeform 21"/>
            <p:cNvSpPr/>
            <p:nvPr/>
          </p:nvSpPr>
          <p:spPr>
            <a:xfrm>
              <a:off x="1466850" y="1925222"/>
              <a:ext cx="1219200" cy="1420397"/>
            </a:xfrm>
            <a:custGeom>
              <a:avLst/>
              <a:gdLst>
                <a:gd name="connsiteX0" fmla="*/ 609600 w 1219200"/>
                <a:gd name="connsiteY0" fmla="*/ 167738 h 1420397"/>
                <a:gd name="connsiteX1" fmla="*/ 167738 w 1219200"/>
                <a:gd name="connsiteY1" fmla="*/ 609600 h 1420397"/>
                <a:gd name="connsiteX2" fmla="*/ 609600 w 1219200"/>
                <a:gd name="connsiteY2" fmla="*/ 1051462 h 1420397"/>
                <a:gd name="connsiteX3" fmla="*/ 1051462 w 1219200"/>
                <a:gd name="connsiteY3" fmla="*/ 609600 h 1420397"/>
                <a:gd name="connsiteX4" fmla="*/ 609600 w 1219200"/>
                <a:gd name="connsiteY4" fmla="*/ 167738 h 1420397"/>
                <a:gd name="connsiteX5" fmla="*/ 609600 w 1219200"/>
                <a:gd name="connsiteY5" fmla="*/ 0 h 1420397"/>
                <a:gd name="connsiteX6" fmla="*/ 1219200 w 1219200"/>
                <a:gd name="connsiteY6" fmla="*/ 609600 h 1420397"/>
                <a:gd name="connsiteX7" fmla="*/ 846884 w 1219200"/>
                <a:gd name="connsiteY7" fmla="*/ 1171295 h 1420397"/>
                <a:gd name="connsiteX8" fmla="*/ 757085 w 1219200"/>
                <a:gd name="connsiteY8" fmla="*/ 1199170 h 1420397"/>
                <a:gd name="connsiteX9" fmla="*/ 609600 w 1219200"/>
                <a:gd name="connsiteY9" fmla="*/ 1420397 h 1420397"/>
                <a:gd name="connsiteX10" fmla="*/ 462115 w 1219200"/>
                <a:gd name="connsiteY10" fmla="*/ 1199170 h 1420397"/>
                <a:gd name="connsiteX11" fmla="*/ 372316 w 1219200"/>
                <a:gd name="connsiteY11" fmla="*/ 1171295 h 1420397"/>
                <a:gd name="connsiteX12" fmla="*/ 0 w 1219200"/>
                <a:gd name="connsiteY12" fmla="*/ 609600 h 1420397"/>
                <a:gd name="connsiteX13" fmla="*/ 609600 w 1219200"/>
                <a:gd name="connsiteY13" fmla="*/ 0 h 142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1420397">
                  <a:moveTo>
                    <a:pt x="609600" y="167738"/>
                  </a:moveTo>
                  <a:cubicBezTo>
                    <a:pt x="365566" y="167738"/>
                    <a:pt x="167738" y="365566"/>
                    <a:pt x="167738" y="609600"/>
                  </a:cubicBezTo>
                  <a:cubicBezTo>
                    <a:pt x="167738" y="853634"/>
                    <a:pt x="365566" y="1051462"/>
                    <a:pt x="609600" y="1051462"/>
                  </a:cubicBezTo>
                  <a:cubicBezTo>
                    <a:pt x="853634" y="1051462"/>
                    <a:pt x="1051462" y="853634"/>
                    <a:pt x="1051462" y="609600"/>
                  </a:cubicBezTo>
                  <a:cubicBezTo>
                    <a:pt x="1051462" y="365566"/>
                    <a:pt x="853634" y="167738"/>
                    <a:pt x="609600" y="167738"/>
                  </a:cubicBezTo>
                  <a:close/>
                  <a:moveTo>
                    <a:pt x="609600" y="0"/>
                  </a:moveTo>
                  <a:cubicBezTo>
                    <a:pt x="946273" y="0"/>
                    <a:pt x="1219200" y="272927"/>
                    <a:pt x="1219200" y="609600"/>
                  </a:cubicBezTo>
                  <a:cubicBezTo>
                    <a:pt x="1219200" y="862105"/>
                    <a:pt x="1065679" y="1078752"/>
                    <a:pt x="846884" y="1171295"/>
                  </a:cubicBezTo>
                  <a:lnTo>
                    <a:pt x="757085" y="1199170"/>
                  </a:lnTo>
                  <a:lnTo>
                    <a:pt x="609600" y="1420397"/>
                  </a:lnTo>
                  <a:lnTo>
                    <a:pt x="462115" y="1199170"/>
                  </a:lnTo>
                  <a:lnTo>
                    <a:pt x="372316" y="1171295"/>
                  </a:lnTo>
                  <a:cubicBezTo>
                    <a:pt x="153522" y="1078752"/>
                    <a:pt x="0" y="862105"/>
                    <a:pt x="0" y="609600"/>
                  </a:cubicBezTo>
                  <a:cubicBezTo>
                    <a:pt x="0" y="272927"/>
                    <a:pt x="272927" y="0"/>
                    <a:pt x="609600" y="0"/>
                  </a:cubicBezTo>
                  <a:close/>
                </a:path>
              </a:pathLst>
            </a:custGeom>
            <a:grpFill/>
            <a:ln>
              <a:solidFill>
                <a:schemeClr val="bg2">
                  <a:lumMod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sp>
          <p:nvSpPr>
            <p:cNvPr id="23" name="Oval 22"/>
            <p:cNvSpPr/>
            <p:nvPr/>
          </p:nvSpPr>
          <p:spPr>
            <a:xfrm>
              <a:off x="1628410" y="2086783"/>
              <a:ext cx="896081" cy="896080"/>
            </a:xfrm>
            <a:prstGeom prst="ellipse">
              <a:avLst/>
            </a:prstGeom>
            <a:solidFill>
              <a:schemeClr val="bg1"/>
            </a:solidFill>
            <a:ln>
              <a:solidFill>
                <a:schemeClr val="bg2">
                  <a:lumMod val="25000"/>
                </a:schemeClr>
              </a:solidFill>
            </a:ln>
            <a:effectLst>
              <a:innerShdw blurRad="38100" dist="50800" dir="108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
                  <a:srgbClr val="000000"/>
                </a:buClr>
                <a:buFont typeface="Arial"/>
                <a:buNone/>
                <a:defRPr/>
              </a:pPr>
              <a:endParaRPr lang="en-US" kern="0">
                <a:solidFill>
                  <a:prstClr val="white"/>
                </a:solidFill>
                <a:latin typeface="Arial" panose="020B0604020202020204" pitchFamily="34" charset="0"/>
                <a:cs typeface="Arial" panose="020B0604020202020204" pitchFamily="34" charset="0"/>
                <a:sym typeface="Arial"/>
              </a:endParaRPr>
            </a:p>
          </p:txBody>
        </p:sp>
      </p:grpSp>
      <p:sp>
        <p:nvSpPr>
          <p:cNvPr id="39" name="Rounded Rectangle 5">
            <a:extLst>
              <a:ext uri="{FF2B5EF4-FFF2-40B4-BE49-F238E27FC236}">
                <a16:creationId xmlns:a16="http://schemas.microsoft.com/office/drawing/2014/main" id="{70BA3CAC-64E2-4A62-9E74-FF84DC9ADF46}"/>
              </a:ext>
            </a:extLst>
          </p:cNvPr>
          <p:cNvSpPr/>
          <p:nvPr/>
        </p:nvSpPr>
        <p:spPr>
          <a:xfrm flipH="1">
            <a:off x="2486085" y="1778739"/>
            <a:ext cx="768147" cy="60770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FFFFFF"/>
              </a:solidFill>
              <a:sym typeface="Arial"/>
            </a:endParaRPr>
          </a:p>
        </p:txBody>
      </p:sp>
      <p:sp>
        <p:nvSpPr>
          <p:cNvPr id="49" name="Rounded Rectangle 7">
            <a:extLst>
              <a:ext uri="{FF2B5EF4-FFF2-40B4-BE49-F238E27FC236}">
                <a16:creationId xmlns:a16="http://schemas.microsoft.com/office/drawing/2014/main" id="{356C47C4-019D-4C6E-9418-E3A1041857A9}"/>
              </a:ext>
            </a:extLst>
          </p:cNvPr>
          <p:cNvSpPr/>
          <p:nvPr/>
        </p:nvSpPr>
        <p:spPr>
          <a:xfrm>
            <a:off x="5718150" y="1662195"/>
            <a:ext cx="729257" cy="50249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FFFFFF"/>
              </a:solidFill>
              <a:sym typeface="Arial"/>
            </a:endParaRPr>
          </a:p>
        </p:txBody>
      </p:sp>
      <p:sp>
        <p:nvSpPr>
          <p:cNvPr id="50" name="Round Same Side Corner Rectangle 36">
            <a:extLst>
              <a:ext uri="{FF2B5EF4-FFF2-40B4-BE49-F238E27FC236}">
                <a16:creationId xmlns:a16="http://schemas.microsoft.com/office/drawing/2014/main" id="{DC50861E-832B-4E5D-AF78-A2C4ADDFD4C0}"/>
              </a:ext>
            </a:extLst>
          </p:cNvPr>
          <p:cNvSpPr>
            <a:spLocks noChangeAspect="1"/>
          </p:cNvSpPr>
          <p:nvPr/>
        </p:nvSpPr>
        <p:spPr>
          <a:xfrm>
            <a:off x="8990908" y="1778743"/>
            <a:ext cx="554245" cy="5185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buClr>
                <a:srgbClr val="000000"/>
              </a:buClr>
              <a:buFont typeface="Arial"/>
              <a:buNone/>
            </a:pPr>
            <a:endParaRPr lang="ko-KR" altLang="en-US" dirty="0">
              <a:solidFill>
                <a:srgbClr val="FFFFFF"/>
              </a:solidFill>
              <a:sym typeface="Arial"/>
            </a:endParaRPr>
          </a:p>
        </p:txBody>
      </p:sp>
      <p:sp>
        <p:nvSpPr>
          <p:cNvPr id="4" name="Rectangle 3"/>
          <p:cNvSpPr/>
          <p:nvPr/>
        </p:nvSpPr>
        <p:spPr>
          <a:xfrm>
            <a:off x="4945224" y="4139291"/>
            <a:ext cx="2198741" cy="1815882"/>
          </a:xfrm>
          <a:prstGeom prst="rect">
            <a:avLst/>
          </a:prstGeom>
        </p:spPr>
        <p:txBody>
          <a:bodyPr wrap="square">
            <a:spAutoFit/>
          </a:bodyPr>
          <a:lstStyle/>
          <a:p>
            <a:pPr algn="just">
              <a:buClr>
                <a:srgbClr val="000000"/>
              </a:buClr>
              <a:buFont typeface="Arial"/>
              <a:buNone/>
            </a:pPr>
            <a:r>
              <a:rPr lang="en-IN" sz="1400" kern="0" dirty="0">
                <a:solidFill>
                  <a:srgbClr val="000000"/>
                </a:solidFill>
                <a:latin typeface="Arial"/>
                <a:cs typeface="Arial"/>
                <a:sym typeface="Arial"/>
              </a:rPr>
              <a:t>Sourcing is the choice of who will perform a particular supply chain activity, such as production, storage, transportation, or the management of information.</a:t>
            </a:r>
          </a:p>
        </p:txBody>
      </p:sp>
      <p:sp>
        <p:nvSpPr>
          <p:cNvPr id="5" name="Rectangle 4"/>
          <p:cNvSpPr/>
          <p:nvPr/>
        </p:nvSpPr>
        <p:spPr>
          <a:xfrm>
            <a:off x="8120467" y="4139300"/>
            <a:ext cx="2188804" cy="1384995"/>
          </a:xfrm>
          <a:prstGeom prst="rect">
            <a:avLst/>
          </a:prstGeom>
        </p:spPr>
        <p:txBody>
          <a:bodyPr wrap="square">
            <a:spAutoFit/>
          </a:bodyPr>
          <a:lstStyle/>
          <a:p>
            <a:pPr algn="just">
              <a:buClr>
                <a:srgbClr val="000000"/>
              </a:buClr>
              <a:buFont typeface="Arial"/>
              <a:buNone/>
            </a:pPr>
            <a:r>
              <a:rPr lang="en-IN" sz="1400" kern="0" dirty="0">
                <a:solidFill>
                  <a:srgbClr val="000000"/>
                </a:solidFill>
                <a:latin typeface="Arial"/>
                <a:cs typeface="Arial"/>
                <a:sym typeface="Arial"/>
              </a:rPr>
              <a:t>Pricing determines how much a firm will charge for the goods and services that it makes available in the supply chain.</a:t>
            </a:r>
          </a:p>
        </p:txBody>
      </p:sp>
    </p:spTree>
    <p:extLst>
      <p:ext uri="{BB962C8B-B14F-4D97-AF65-F5344CB8AC3E}">
        <p14:creationId xmlns:p14="http://schemas.microsoft.com/office/powerpoint/2010/main" val="398486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3C26D4-5D33-42CE-AF76-3D8BA15EECF5}"/>
              </a:ext>
            </a:extLst>
          </p:cNvPr>
          <p:cNvSpPr txBox="1">
            <a:spLocks/>
          </p:cNvSpPr>
          <p:nvPr/>
        </p:nvSpPr>
        <p:spPr>
          <a:xfrm>
            <a:off x="0" y="128408"/>
            <a:ext cx="12192000" cy="7859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Challenges in  Supply Chain Management</a:t>
            </a:r>
            <a:endParaRPr lang="en-IN" sz="2800" b="1" dirty="0">
              <a:latin typeface="Arial" panose="020B0604020202020204" pitchFamily="34" charset="0"/>
              <a:cs typeface="Arial" panose="020B0604020202020204" pitchFamily="34" charset="0"/>
            </a:endParaRPr>
          </a:p>
        </p:txBody>
      </p:sp>
      <p:graphicFrame>
        <p:nvGraphicFramePr>
          <p:cNvPr id="6" name="Diagram 5">
            <a:extLst>
              <a:ext uri="{FF2B5EF4-FFF2-40B4-BE49-F238E27FC236}">
                <a16:creationId xmlns:a16="http://schemas.microsoft.com/office/drawing/2014/main" id="{CD9E27E2-F0B7-4988-A799-1AA0A90CC3B3}"/>
              </a:ext>
            </a:extLst>
          </p:cNvPr>
          <p:cNvGraphicFramePr/>
          <p:nvPr>
            <p:extLst>
              <p:ext uri="{D42A27DB-BD31-4B8C-83A1-F6EECF244321}">
                <p14:modId xmlns:p14="http://schemas.microsoft.com/office/powerpoint/2010/main" val="276383480"/>
              </p:ext>
            </p:extLst>
          </p:nvPr>
        </p:nvGraphicFramePr>
        <p:xfrm>
          <a:off x="1083214" y="719666"/>
          <a:ext cx="10072468" cy="5934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FA9E41FA-E3C0-48B2-97CD-82235744FFCF}"/>
              </a:ext>
            </a:extLst>
          </p:cNvPr>
          <p:cNvSpPr txBox="1"/>
          <p:nvPr/>
        </p:nvSpPr>
        <p:spPr>
          <a:xfrm>
            <a:off x="7092987" y="1326233"/>
            <a:ext cx="3232052"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Inventory management approximately 400000 SKU’s</a:t>
            </a:r>
          </a:p>
        </p:txBody>
      </p:sp>
      <p:sp>
        <p:nvSpPr>
          <p:cNvPr id="9" name="TextBox 8">
            <a:extLst>
              <a:ext uri="{FF2B5EF4-FFF2-40B4-BE49-F238E27FC236}">
                <a16:creationId xmlns:a16="http://schemas.microsoft.com/office/drawing/2014/main" id="{DD054F2A-40A0-43B4-B465-FC9BC86BED37}"/>
              </a:ext>
            </a:extLst>
          </p:cNvPr>
          <p:cNvSpPr txBox="1"/>
          <p:nvPr/>
        </p:nvSpPr>
        <p:spPr>
          <a:xfrm>
            <a:off x="9421135" y="4629726"/>
            <a:ext cx="2696308" cy="830997"/>
          </a:xfrm>
          <a:prstGeom prst="rect">
            <a:avLst/>
          </a:prstGeom>
          <a:noFill/>
        </p:spPr>
        <p:txBody>
          <a:bodyPr wrap="square" rtlCol="0">
            <a:spAutoFit/>
          </a:bodyPr>
          <a:lstStyle/>
          <a:p>
            <a:pPr marL="127000" algn="ctr">
              <a:spcBef>
                <a:spcPts val="0"/>
              </a:spcBef>
              <a:buSzPts val="1600"/>
            </a:pPr>
            <a:r>
              <a:rPr lang="en-US" sz="1600" dirty="0">
                <a:latin typeface="Arial" panose="020B0604020202020204" pitchFamily="34" charset="0"/>
                <a:cs typeface="Arial" panose="020B0604020202020204" pitchFamily="34" charset="0"/>
              </a:rPr>
              <a:t>Increased Costs Throughout the Supply Chain</a:t>
            </a:r>
          </a:p>
        </p:txBody>
      </p:sp>
      <p:sp>
        <p:nvSpPr>
          <p:cNvPr id="10" name="TextBox 9">
            <a:extLst>
              <a:ext uri="{FF2B5EF4-FFF2-40B4-BE49-F238E27FC236}">
                <a16:creationId xmlns:a16="http://schemas.microsoft.com/office/drawing/2014/main" id="{4DDC55F8-CFA1-4937-A780-D17B6683D05F}"/>
              </a:ext>
            </a:extLst>
          </p:cNvPr>
          <p:cNvSpPr txBox="1"/>
          <p:nvPr/>
        </p:nvSpPr>
        <p:spPr>
          <a:xfrm>
            <a:off x="631708" y="5045215"/>
            <a:ext cx="2413781" cy="830997"/>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Desired Customer Service level maintenance</a:t>
            </a:r>
          </a:p>
        </p:txBody>
      </p:sp>
      <p:sp>
        <p:nvSpPr>
          <p:cNvPr id="11" name="TextBox 10">
            <a:extLst>
              <a:ext uri="{FF2B5EF4-FFF2-40B4-BE49-F238E27FC236}">
                <a16:creationId xmlns:a16="http://schemas.microsoft.com/office/drawing/2014/main" id="{71443E6E-4E7E-4196-ADDB-C652FCD49090}"/>
              </a:ext>
            </a:extLst>
          </p:cNvPr>
          <p:cNvSpPr txBox="1"/>
          <p:nvPr/>
        </p:nvSpPr>
        <p:spPr>
          <a:xfrm>
            <a:off x="368501" y="2668248"/>
            <a:ext cx="2413783" cy="1077218"/>
          </a:xfrm>
          <a:prstGeom prst="rect">
            <a:avLst/>
          </a:prstGeom>
          <a:noFill/>
        </p:spPr>
        <p:txBody>
          <a:bodyPr wrap="square" rtlCol="0">
            <a:spAutoFit/>
          </a:bodyPr>
          <a:lstStyle/>
          <a:p>
            <a:pPr marL="127000" algn="ctr">
              <a:spcBef>
                <a:spcPts val="0"/>
              </a:spcBef>
              <a:buSzPts val="1600"/>
            </a:pPr>
            <a:r>
              <a:rPr lang="en-US" sz="1600" dirty="0">
                <a:latin typeface="Arial" panose="020B0604020202020204" pitchFamily="34" charset="0"/>
                <a:cs typeface="Arial" panose="020B0604020202020204" pitchFamily="34" charset="0"/>
              </a:rPr>
              <a:t>Supply Chain Complexity Due to Multiple Channels to Market</a:t>
            </a:r>
          </a:p>
        </p:txBody>
      </p:sp>
      <p:sp>
        <p:nvSpPr>
          <p:cNvPr id="12" name="TextBox 11">
            <a:extLst>
              <a:ext uri="{FF2B5EF4-FFF2-40B4-BE49-F238E27FC236}">
                <a16:creationId xmlns:a16="http://schemas.microsoft.com/office/drawing/2014/main" id="{C1789177-6DF7-493F-8439-31B87C8619DE}"/>
              </a:ext>
            </a:extLst>
          </p:cNvPr>
          <p:cNvSpPr txBox="1"/>
          <p:nvPr/>
        </p:nvSpPr>
        <p:spPr>
          <a:xfrm>
            <a:off x="9331680" y="2504475"/>
            <a:ext cx="2875221" cy="830997"/>
          </a:xfrm>
          <a:prstGeom prst="rect">
            <a:avLst/>
          </a:prstGeom>
          <a:noFill/>
        </p:spPr>
        <p:txBody>
          <a:bodyPr wrap="square" rtlCol="0">
            <a:spAutoFit/>
          </a:bodyPr>
          <a:lstStyle/>
          <a:p>
            <a:pPr marL="127000" algn="ctr">
              <a:spcBef>
                <a:spcPts val="0"/>
              </a:spcBef>
              <a:buSzPts val="1600"/>
            </a:pPr>
            <a:r>
              <a:rPr lang="en-US" sz="1600" dirty="0">
                <a:latin typeface="Arial" panose="020B0604020202020204" pitchFamily="34" charset="0"/>
                <a:cs typeface="Arial" panose="020B0604020202020204" pitchFamily="34" charset="0"/>
              </a:rPr>
              <a:t>Consumer Demands Drive Need for Improved Speed, Quality and Service</a:t>
            </a:r>
          </a:p>
        </p:txBody>
      </p:sp>
    </p:spTree>
    <p:extLst>
      <p:ext uri="{BB962C8B-B14F-4D97-AF65-F5344CB8AC3E}">
        <p14:creationId xmlns:p14="http://schemas.microsoft.com/office/powerpoint/2010/main" val="524637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1695</TotalTime>
  <Words>4102</Words>
  <Application>Microsoft Office PowerPoint</Application>
  <PresentationFormat>Widescreen</PresentationFormat>
  <Paragraphs>300</Paragraphs>
  <Slides>34</Slides>
  <Notes>4</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34</vt:i4>
      </vt:variant>
    </vt:vector>
  </HeadingPairs>
  <TitlesOfParts>
    <vt:vector size="48" baseType="lpstr">
      <vt:lpstr>Arial</vt:lpstr>
      <vt:lpstr>Bahnschrift Light</vt:lpstr>
      <vt:lpstr>Berlin Sans FB</vt:lpstr>
      <vt:lpstr>Calibri</vt:lpstr>
      <vt:lpstr>Calibri Light</vt:lpstr>
      <vt:lpstr>Times New Roman</vt:lpstr>
      <vt:lpstr>Verdana</vt:lpstr>
      <vt:lpstr>Wingdings</vt:lpstr>
      <vt:lpstr>Office Theme</vt:lpstr>
      <vt:lpstr>2_Office Theme</vt:lpstr>
      <vt:lpstr>3_Office Theme</vt:lpstr>
      <vt:lpstr>4_Office Theme</vt:lpstr>
      <vt:lpstr>1_Office Theme</vt:lpstr>
      <vt:lpstr>5_Office Theme</vt:lpstr>
      <vt:lpstr>PowerPoint Presentation</vt:lpstr>
      <vt:lpstr>Contents</vt:lpstr>
      <vt:lpstr>Introduction</vt:lpstr>
      <vt:lpstr>PowerPoint Presentation</vt:lpstr>
      <vt:lpstr>Solo Taxonomy</vt:lpstr>
      <vt:lpstr>Major Supply Chain Components</vt:lpstr>
      <vt:lpstr>Major Supply Performance Drivers</vt:lpstr>
      <vt:lpstr>Major Supply Performance Drivers</vt:lpstr>
      <vt:lpstr>PowerPoint Presentation</vt:lpstr>
      <vt:lpstr>How the firms addressed these supply chain challenges ?</vt:lpstr>
      <vt:lpstr>Inventory management by Apt Design of the Distribution Network</vt:lpstr>
      <vt:lpstr>Inventory management by Apt Design of the Distribution Network</vt:lpstr>
      <vt:lpstr>Inventory management by Apt Design of the Distribution Network</vt:lpstr>
      <vt:lpstr>Selecting the Distribution in Network design</vt:lpstr>
      <vt:lpstr>Implementing CPFR Model</vt:lpstr>
      <vt:lpstr>Managerial levers to increase profitability</vt:lpstr>
      <vt:lpstr> Tailored Transportation </vt:lpstr>
      <vt:lpstr>PowerPoint Presentation</vt:lpstr>
      <vt:lpstr>PowerPoint Presentation</vt:lpstr>
      <vt:lpstr>Suggestions for the firm to tackle Supply Challenges</vt:lpstr>
      <vt:lpstr>PowerPoint Presentation</vt:lpstr>
      <vt:lpstr>Product aggregation and integrating large supply chains for developing a Green Earth and ensuring Sustainable Development on the Kardashev Scale</vt:lpstr>
      <vt:lpstr>PowerPoint Presentation</vt:lpstr>
      <vt:lpstr>Randomly generated supply chains of both Grainger and McMaster-Carr</vt:lpstr>
      <vt:lpstr>PowerPoint Presentation</vt:lpstr>
      <vt:lpstr>PowerPoint Presentation</vt:lpstr>
      <vt:lpstr>PowerPoint Presentation</vt:lpstr>
      <vt:lpstr>PowerPoint Presentation</vt:lpstr>
      <vt:lpstr>Location of Suppliers, Facilities and Customers for Grainger</vt:lpstr>
      <vt:lpstr>Considering Grainger’s Case:- We get the total Objective Value equal to 108904.70722570 which is the total units of emission due to this supply chain.</vt:lpstr>
      <vt:lpstr>Considering McMaster-Carr’s Case:- We get the total Objective Value equal to 104644.41380256 which is the total units of emission due to this supply chain.</vt:lpstr>
      <vt:lpstr>Considering the third Case:- We get the total Objective Value equal to 195218.45162658 units of emission by integrating both the supply chains which is less than the sum of their individual emissions.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Thiruchitrambalam Baskkaran</dc:creator>
  <cp:lastModifiedBy>Santanu Banerjee</cp:lastModifiedBy>
  <cp:revision>56</cp:revision>
  <dcterms:created xsi:type="dcterms:W3CDTF">2022-03-28T03:49:26Z</dcterms:created>
  <dcterms:modified xsi:type="dcterms:W3CDTF">2022-03-31T12:30:07Z</dcterms:modified>
</cp:coreProperties>
</file>